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79" r:id="rId3"/>
    <p:sldId id="380" r:id="rId4"/>
    <p:sldId id="381" r:id="rId5"/>
    <p:sldId id="400" r:id="rId6"/>
    <p:sldId id="383" r:id="rId7"/>
    <p:sldId id="401" r:id="rId8"/>
    <p:sldId id="385" r:id="rId9"/>
    <p:sldId id="386" r:id="rId10"/>
    <p:sldId id="387" r:id="rId11"/>
    <p:sldId id="388" r:id="rId12"/>
    <p:sldId id="402" r:id="rId13"/>
    <p:sldId id="390" r:id="rId14"/>
    <p:sldId id="391" r:id="rId15"/>
    <p:sldId id="403" r:id="rId16"/>
    <p:sldId id="393" r:id="rId17"/>
    <p:sldId id="394" r:id="rId18"/>
    <p:sldId id="395" r:id="rId19"/>
    <p:sldId id="404" r:id="rId20"/>
    <p:sldId id="398" r:id="rId21"/>
    <p:sldId id="405" r:id="rId22"/>
    <p:sldId id="40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496"/>
    <a:srgbClr val="4E4ECD"/>
    <a:srgbClr val="C84E4E"/>
    <a:srgbClr val="804040"/>
    <a:srgbClr val="FF8080"/>
    <a:srgbClr val="4080FF"/>
    <a:srgbClr val="FF8040"/>
    <a:srgbClr val="8080FF"/>
    <a:srgbClr val="80FFFF"/>
    <a:srgbClr val="55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887" autoAdjust="0"/>
  </p:normalViewPr>
  <p:slideViewPr>
    <p:cSldViewPr snapToGrid="0">
      <p:cViewPr varScale="1">
        <p:scale>
          <a:sx n="56" d="100"/>
          <a:sy n="56" d="100"/>
        </p:scale>
        <p:origin x="1296" y="66"/>
      </p:cViewPr>
      <p:guideLst/>
    </p:cSldViewPr>
  </p:slid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06CC9-A924-4CA4-B246-50A3EDC5FFFB}" type="datetimeFigureOut">
              <a:rPr lang="en-PH" smtClean="0"/>
              <a:t>19/08/2020</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442A4-4C3F-43D8-BB3B-517DA08DF8FF}" type="slidenum">
              <a:rPr lang="en-PH" smtClean="0"/>
              <a:t>‹#›</a:t>
            </a:fld>
            <a:endParaRPr lang="en-PH"/>
          </a:p>
        </p:txBody>
      </p:sp>
    </p:spTree>
    <p:extLst>
      <p:ext uri="{BB962C8B-B14F-4D97-AF65-F5344CB8AC3E}">
        <p14:creationId xmlns:p14="http://schemas.microsoft.com/office/powerpoint/2010/main" val="56071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end of this</a:t>
            </a:r>
            <a:r>
              <a:rPr lang="en-US" sz="1200" kern="1200" baseline="0" dirty="0">
                <a:solidFill>
                  <a:schemeClr val="tx1"/>
                </a:solidFill>
                <a:effectLst/>
                <a:latin typeface="+mn-lt"/>
                <a:ea typeface="+mn-ea"/>
                <a:cs typeface="+mn-cs"/>
              </a:rPr>
              <a:t> module</a:t>
            </a:r>
            <a:r>
              <a:rPr lang="en-US" sz="1200" kern="1200" dirty="0">
                <a:solidFill>
                  <a:schemeClr val="tx1"/>
                </a:solidFill>
                <a:effectLst/>
                <a:latin typeface="+mn-lt"/>
                <a:ea typeface="+mn-ea"/>
                <a:cs typeface="+mn-cs"/>
              </a:rPr>
              <a:t>, the participants are expected to…(read the objectives)</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2</a:t>
            </a:fld>
            <a:endParaRPr lang="fil-PH"/>
          </a:p>
        </p:txBody>
      </p:sp>
    </p:spTree>
    <p:extLst>
      <p:ext uri="{BB962C8B-B14F-4D97-AF65-F5344CB8AC3E}">
        <p14:creationId xmlns:p14="http://schemas.microsoft.com/office/powerpoint/2010/main" val="327344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Philippines lies in the typhoon belt and the western segment of the Pacific Ocean Ring of Fire. This makes the country predisposed to natural hazards. On the average, 20 typhoons, of which 5 are destructive, hit the country every year. Examples are typhoons Yolanda, </a:t>
            </a:r>
            <a:r>
              <a:rPr lang="en-US" sz="1200" kern="1200" dirty="0" err="1">
                <a:solidFill>
                  <a:schemeClr val="tx1"/>
                </a:solidFill>
                <a:effectLst/>
                <a:latin typeface="+mn-lt"/>
                <a:ea typeface="+mn-ea"/>
                <a:cs typeface="+mn-cs"/>
              </a:rPr>
              <a:t>Ondoy</a:t>
            </a:r>
            <a:r>
              <a:rPr lang="en-US" sz="1200" kern="1200" dirty="0">
                <a:solidFill>
                  <a:schemeClr val="tx1"/>
                </a:solidFill>
                <a:effectLst/>
                <a:latin typeface="+mn-lt"/>
                <a:ea typeface="+mn-ea"/>
                <a:cs typeface="+mn-cs"/>
              </a:rPr>
              <a:t>, Ruby that claimed the lives of many Filipinos. As mentioned earlier, it lies along the Pacific Ring of Fire and thus, it is prone earthquakes. It also has </a:t>
            </a:r>
            <a:r>
              <a:rPr lang="fil-PH" sz="1200" kern="1200" dirty="0">
                <a:solidFill>
                  <a:schemeClr val="tx1"/>
                </a:solidFill>
                <a:effectLst/>
                <a:latin typeface="+mn-lt"/>
                <a:ea typeface="+mn-ea"/>
                <a:cs typeface="+mn-cs"/>
              </a:rPr>
              <a:t>300 volcanoes of which 22 are active and </a:t>
            </a:r>
            <a:r>
              <a:rPr lang="en-US" sz="1200" kern="1200" dirty="0">
                <a:solidFill>
                  <a:schemeClr val="tx1"/>
                </a:solidFill>
                <a:effectLst/>
                <a:latin typeface="+mn-lt"/>
                <a:ea typeface="+mn-ea"/>
                <a:cs typeface="+mn-cs"/>
              </a:rPr>
              <a:t>36,289 </a:t>
            </a:r>
            <a:r>
              <a:rPr lang="en-US" sz="1200" kern="1200" dirty="0" err="1">
                <a:solidFill>
                  <a:schemeClr val="tx1"/>
                </a:solidFill>
                <a:effectLst/>
                <a:latin typeface="+mn-lt"/>
                <a:ea typeface="+mn-ea"/>
                <a:cs typeface="+mn-cs"/>
              </a:rPr>
              <a:t>kms</a:t>
            </a:r>
            <a:r>
              <a:rPr lang="en-US" sz="1200" kern="1200" dirty="0">
                <a:solidFill>
                  <a:schemeClr val="tx1"/>
                </a:solidFill>
                <a:effectLst/>
                <a:latin typeface="+mn-lt"/>
                <a:ea typeface="+mn-ea"/>
                <a:cs typeface="+mn-cs"/>
              </a:rPr>
              <a:t>.  of coastline that makes it vulnerable to tsunamis.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risk brought by natural hazards can be compounded by human-induced hazards such as fire, land, air, and sea mishaps, hazardous material spills, etc. This could be associated with population growth, unplanned urbanization, migration and change in land use patterns. (UNHCR&amp;NDCC, 2007)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The annual World Index Report (WIR) shows that Philippines climbed its way up from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2009 to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in 2014 then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in 2015 in the list of most at risk countries.  Based on WIR, most of the countries at greater risk are developing countries.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At the end of the day, it all</a:t>
            </a:r>
            <a:r>
              <a:rPr lang="en-US" sz="1200" b="0" kern="1200" baseline="0" dirty="0">
                <a:solidFill>
                  <a:schemeClr val="tx1"/>
                </a:solidFill>
                <a:effectLst/>
                <a:latin typeface="+mn-lt"/>
                <a:ea typeface="+mn-ea"/>
                <a:cs typeface="+mn-cs"/>
              </a:rPr>
              <a:t> boil down to the reason that our country, the Philippines is at risk to disasters. </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11</a:t>
            </a:fld>
            <a:endParaRPr lang="fil-PH"/>
          </a:p>
        </p:txBody>
      </p:sp>
    </p:spTree>
    <p:extLst>
      <p:ext uri="{BB962C8B-B14F-4D97-AF65-F5344CB8AC3E}">
        <p14:creationId xmlns:p14="http://schemas.microsoft.com/office/powerpoint/2010/main" val="394116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Who among you have experience/s in making contingency plan? Raise your hand. [(If several </a:t>
            </a:r>
            <a:r>
              <a:rPr lang="en-US" b="1" baseline="0" dirty="0"/>
              <a:t>SAY: </a:t>
            </a:r>
            <a:r>
              <a:rPr lang="en-US" b="0" baseline="0" dirty="0"/>
              <a:t>It’s good that most of you have the already involved in contingency planning, now this module will reinforced your knowledge and skills); (If few or no one </a:t>
            </a:r>
            <a:r>
              <a:rPr lang="en-US" b="1" baseline="0" dirty="0"/>
              <a:t>SAY: </a:t>
            </a:r>
            <a:r>
              <a:rPr lang="en-US" b="0" baseline="0" dirty="0"/>
              <a:t>This module will be beneficial for you since you have not been involved in contingency planning.)]</a:t>
            </a:r>
          </a:p>
          <a:p>
            <a:endParaRPr lang="en-US" b="0" baseline="0" dirty="0"/>
          </a:p>
          <a:p>
            <a:r>
              <a:rPr lang="en-US" b="1" baseline="0" dirty="0"/>
              <a:t>DO: </a:t>
            </a:r>
            <a:r>
              <a:rPr lang="en-US" b="0" baseline="0" dirty="0"/>
              <a:t>Roam around the hall/ with the participants and ask some of them, what Contingency Planning is?</a:t>
            </a:r>
          </a:p>
          <a:p>
            <a:endParaRPr lang="en-US" b="0" baseline="0" dirty="0"/>
          </a:p>
          <a:p>
            <a:r>
              <a:rPr lang="en-US" b="1" baseline="0" dirty="0"/>
              <a:t>SAY: </a:t>
            </a:r>
            <a:r>
              <a:rPr lang="en-US" b="0" baseline="0" dirty="0"/>
              <a:t>What do you think is contingency planning? Two-three answers will do.</a:t>
            </a:r>
          </a:p>
          <a:p>
            <a:endParaRPr lang="en-US" b="0" baseline="0" dirty="0"/>
          </a:p>
          <a:p>
            <a:r>
              <a:rPr lang="en-US" b="1" baseline="0" dirty="0"/>
              <a:t>DO: </a:t>
            </a:r>
            <a:r>
              <a:rPr lang="en-US" b="0" baseline="0" dirty="0"/>
              <a:t>After getting ideas from the participants, proceed with the definition of what contingency planning is all about. Let the participants read the definition.</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12</a:t>
            </a:fld>
            <a:endParaRPr lang="fil-PH"/>
          </a:p>
        </p:txBody>
      </p:sp>
    </p:spTree>
    <p:extLst>
      <p:ext uri="{BB962C8B-B14F-4D97-AF65-F5344CB8AC3E}">
        <p14:creationId xmlns:p14="http://schemas.microsoft.com/office/powerpoint/2010/main" val="193982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As the saying goes, </a:t>
            </a:r>
            <a:r>
              <a:rPr lang="en-US" sz="1200" i="1" kern="1200" dirty="0">
                <a:solidFill>
                  <a:schemeClr val="tx1"/>
                </a:solidFill>
                <a:effectLst/>
                <a:latin typeface="+mn-lt"/>
                <a:ea typeface="+mn-ea"/>
                <a:cs typeface="+mn-cs"/>
              </a:rPr>
              <a:t>“many heads are better than one”.</a:t>
            </a:r>
            <a:r>
              <a:rPr lang="en-US" sz="1200" kern="1200" dirty="0">
                <a:solidFill>
                  <a:schemeClr val="tx1"/>
                </a:solidFill>
                <a:effectLst/>
                <a:latin typeface="+mn-lt"/>
                <a:ea typeface="+mn-ea"/>
                <a:cs typeface="+mn-cs"/>
              </a:rPr>
              <a:t> This maxim underlines the importance of collective effort and the need to tap the widest sources of knowledge and skills in CP.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Who</a:t>
            </a:r>
            <a:r>
              <a:rPr lang="en-US" sz="1200" b="0" kern="1200" baseline="0" dirty="0">
                <a:solidFill>
                  <a:schemeClr val="tx1"/>
                </a:solidFill>
                <a:effectLst/>
                <a:latin typeface="+mn-lt"/>
                <a:ea typeface="+mn-ea"/>
                <a:cs typeface="+mn-cs"/>
              </a:rPr>
              <a:t> are the key actors that need to be involved in the contingency planning for basic education? It must be well-represented with concerned stakeholders. In reality they are the one doing their own plan but ideally it should be a consultative workshop with different agencies/stakeholders concerned and involved.</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Ideally, CP should involve actors from different areas of expertise, each with strong leadership, commitment and authority. It should bring together individuals and agencies to facilitate common understanding, avoid duplication of roles, and collectively fill-in the gaps in emergency response.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actors involved in CP have established mechanisms, clarified their roles and responsibilities, and streamlined the flow of communication and information, then they will be better able to work together, in a logical way, towards achieving their common objective.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455FC4-FCF0-4C2C-BAAB-81DE7D492E79}" type="slidenum">
              <a:rPr lang="fil-PH" smtClean="0"/>
              <a:t>13</a:t>
            </a:fld>
            <a:endParaRPr lang="fil-PH"/>
          </a:p>
        </p:txBody>
      </p:sp>
    </p:spTree>
    <p:extLst>
      <p:ext uri="{BB962C8B-B14F-4D97-AF65-F5344CB8AC3E}">
        <p14:creationId xmlns:p14="http://schemas.microsoft.com/office/powerpoint/2010/main" val="306851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To come up with an appropriate, applicable and effective contingency plan, participation from key actors must be observed especially those that will be required to work together in the event of an emergency. Participants for the development of a contingency plan depends on the level or scope of the planning and working area. It can be national, regional or local which in the department’s end, it can be within </a:t>
            </a:r>
            <a:r>
              <a:rPr lang="en-US" sz="1200" kern="1200" dirty="0" err="1">
                <a:solidFill>
                  <a:schemeClr val="tx1"/>
                </a:solidFill>
                <a:effectLst/>
                <a:latin typeface="+mn-lt"/>
                <a:ea typeface="+mn-ea"/>
                <a:cs typeface="+mn-cs"/>
              </a:rPr>
              <a:t>DepEd</a:t>
            </a:r>
            <a:r>
              <a:rPr lang="en-US" sz="1200" kern="1200" dirty="0">
                <a:solidFill>
                  <a:schemeClr val="tx1"/>
                </a:solidFill>
                <a:effectLst/>
                <a:latin typeface="+mn-lt"/>
                <a:ea typeface="+mn-ea"/>
                <a:cs typeface="+mn-cs"/>
              </a:rPr>
              <a:t> Central Office, Regional, Division or School level.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External linkages and partner agencies or institutions also play a vital role in the contingency planning process. Moreover, inclusion of experts at different stages in the planning process is important. Their participation contribute to a more sound and well-coordinated response.</a:t>
            </a: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14</a:t>
            </a:fld>
            <a:endParaRPr lang="fil-PH"/>
          </a:p>
        </p:txBody>
      </p:sp>
    </p:spTree>
    <p:extLst>
      <p:ext uri="{BB962C8B-B14F-4D97-AF65-F5344CB8AC3E}">
        <p14:creationId xmlns:p14="http://schemas.microsoft.com/office/powerpoint/2010/main" val="240252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Who among you have experience/s in making contingency plan? Raise your hand. [(If several </a:t>
            </a:r>
            <a:r>
              <a:rPr lang="en-US" b="1" baseline="0" dirty="0"/>
              <a:t>SAY: </a:t>
            </a:r>
            <a:r>
              <a:rPr lang="en-US" b="0" baseline="0" dirty="0"/>
              <a:t>It’s good that most of you have the already involved in contingency planning, now this module will reinforced your knowledge and skills); (If few or no one </a:t>
            </a:r>
            <a:r>
              <a:rPr lang="en-US" b="1" baseline="0" dirty="0"/>
              <a:t>SAY: </a:t>
            </a:r>
            <a:r>
              <a:rPr lang="en-US" b="0" baseline="0" dirty="0"/>
              <a:t>This module will be beneficial for you since you have not been involved in contingency planning.)]</a:t>
            </a:r>
          </a:p>
          <a:p>
            <a:endParaRPr lang="en-US" b="0" baseline="0" dirty="0"/>
          </a:p>
          <a:p>
            <a:r>
              <a:rPr lang="en-US" b="1" baseline="0" dirty="0"/>
              <a:t>DO: </a:t>
            </a:r>
            <a:r>
              <a:rPr lang="en-US" b="0" baseline="0" dirty="0"/>
              <a:t>Roam around the hall/ with the participants and ask some of them, what Contingency Planning is?</a:t>
            </a:r>
          </a:p>
          <a:p>
            <a:endParaRPr lang="en-US" b="0" baseline="0" dirty="0"/>
          </a:p>
          <a:p>
            <a:r>
              <a:rPr lang="en-US" b="1" baseline="0" dirty="0"/>
              <a:t>SAY: </a:t>
            </a:r>
            <a:r>
              <a:rPr lang="en-US" b="0" baseline="0" dirty="0"/>
              <a:t>What do you think is contingency planning? Two-three answers will do.</a:t>
            </a:r>
          </a:p>
          <a:p>
            <a:endParaRPr lang="en-US" b="0" baseline="0" dirty="0"/>
          </a:p>
          <a:p>
            <a:r>
              <a:rPr lang="en-US" b="1" baseline="0" dirty="0"/>
              <a:t>DO: </a:t>
            </a:r>
            <a:r>
              <a:rPr lang="en-US" b="0" baseline="0" dirty="0"/>
              <a:t>After getting ideas from the participants, proceed with the definition of what contingency planning is all about. Let the participants read the definition.</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15</a:t>
            </a:fld>
            <a:endParaRPr lang="fil-PH"/>
          </a:p>
        </p:txBody>
      </p:sp>
    </p:spTree>
    <p:extLst>
      <p:ext uri="{BB962C8B-B14F-4D97-AF65-F5344CB8AC3E}">
        <p14:creationId xmlns:p14="http://schemas.microsoft.com/office/powerpoint/2010/main" val="91740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Solicit opinions regarding the best time to conduct CP by asking 1-2 volunteers from the group. Present the correct answer and explain why CP should be conducted as early as now.</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Highlight that we should start the CP NOW, by the moment we project a certain event to happen.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This allows timely delivery of responses and avoids loss of time to planning during the early phase of an emergency.</a:t>
            </a:r>
          </a:p>
          <a:p>
            <a:pPr lvl="0"/>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Relate the responses of the participants to the correct answer.</a:t>
            </a: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16</a:t>
            </a:fld>
            <a:endParaRPr lang="fil-PH"/>
          </a:p>
        </p:txBody>
      </p:sp>
    </p:spTree>
    <p:extLst>
      <p:ext uri="{BB962C8B-B14F-4D97-AF65-F5344CB8AC3E}">
        <p14:creationId xmlns:p14="http://schemas.microsoft.com/office/powerpoint/2010/main" val="398713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if one is not sure that such event may indeed occur, it is best to develop a plan</a:t>
            </a: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17</a:t>
            </a:fld>
            <a:endParaRPr lang="fil-PH"/>
          </a:p>
        </p:txBody>
      </p:sp>
    </p:spTree>
    <p:extLst>
      <p:ext uri="{BB962C8B-B14F-4D97-AF65-F5344CB8AC3E}">
        <p14:creationId xmlns:p14="http://schemas.microsoft.com/office/powerpoint/2010/main" val="194614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Events that require emergency responses are usually preceded by early warning signs. Knowledge on these early warning signs coupled with experience prompt one to recognize the need for CP. (UNHCR &amp; NDCC, 2007)</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Below are examples of hazards and events in which we can apply CP:</a:t>
            </a:r>
          </a:p>
          <a:p>
            <a:pPr lvl="0"/>
            <a:r>
              <a:rPr lang="en-US" sz="1200" b="0" kern="1200" dirty="0">
                <a:solidFill>
                  <a:schemeClr val="tx1"/>
                </a:solidFill>
                <a:effectLst/>
                <a:latin typeface="+mn-lt"/>
                <a:ea typeface="+mn-ea"/>
                <a:cs typeface="+mn-cs"/>
              </a:rPr>
              <a:t>Natural hazards such as typhoons, volcanic eruptions, floods, El Niño and La Niña Phenomena, earthquakes, tsunamis, storm surge,  landslides and lahar/mud flows </a:t>
            </a:r>
          </a:p>
          <a:p>
            <a:pPr lvl="0"/>
            <a:r>
              <a:rPr lang="en-US" sz="1200" b="0" kern="1200" dirty="0">
                <a:solidFill>
                  <a:schemeClr val="tx1"/>
                </a:solidFill>
                <a:effectLst/>
                <a:latin typeface="+mn-lt"/>
                <a:ea typeface="+mn-ea"/>
                <a:cs typeface="+mn-cs"/>
              </a:rPr>
              <a:t>Human-induced incidents such as conflagration, aircraft crash, vehicular accident, oil spills, hazardous material incidents, garbage avalanche</a:t>
            </a:r>
          </a:p>
          <a:p>
            <a:pPr lvl="0"/>
            <a:r>
              <a:rPr lang="en-US" sz="1200" b="0" kern="1200" dirty="0">
                <a:solidFill>
                  <a:schemeClr val="tx1"/>
                </a:solidFill>
                <a:effectLst/>
                <a:latin typeface="+mn-lt"/>
                <a:ea typeface="+mn-ea"/>
                <a:cs typeface="+mn-cs"/>
              </a:rPr>
              <a:t>Planned events such as fiestas, concerts, anniversaries, etc.</a:t>
            </a:r>
          </a:p>
          <a:p>
            <a:pPr lvl="0"/>
            <a:r>
              <a:rPr lang="en-US" sz="1200" b="0" kern="1200" dirty="0">
                <a:solidFill>
                  <a:schemeClr val="tx1"/>
                </a:solidFill>
                <a:effectLst/>
                <a:latin typeface="+mn-lt"/>
                <a:ea typeface="+mn-ea"/>
                <a:cs typeface="+mn-cs"/>
              </a:rPr>
              <a:t>Crises such as bombing, terrorism and armed conflict </a:t>
            </a:r>
          </a:p>
          <a:p>
            <a:pPr lvl="0"/>
            <a:r>
              <a:rPr lang="en-US" sz="1200" b="0" kern="1200" dirty="0">
                <a:solidFill>
                  <a:schemeClr val="tx1"/>
                </a:solidFill>
                <a:effectLst/>
                <a:latin typeface="+mn-lt"/>
                <a:ea typeface="+mn-ea"/>
                <a:cs typeface="+mn-cs"/>
              </a:rPr>
              <a:t>Sudden increase of displaced population</a:t>
            </a:r>
          </a:p>
          <a:p>
            <a:pPr lvl="0"/>
            <a:r>
              <a:rPr lang="en-US" sz="1200" b="0" kern="1200" dirty="0">
                <a:solidFill>
                  <a:schemeClr val="tx1"/>
                </a:solidFill>
                <a:effectLst/>
                <a:latin typeface="+mn-lt"/>
                <a:ea typeface="+mn-ea"/>
                <a:cs typeface="+mn-cs"/>
              </a:rPr>
              <a:t>Sudden shortages of funding, food or other commodities</a:t>
            </a:r>
          </a:p>
          <a:p>
            <a:pPr lvl="0"/>
            <a:r>
              <a:rPr lang="en-US" sz="1200" b="0" kern="1200" dirty="0">
                <a:solidFill>
                  <a:schemeClr val="tx1"/>
                </a:solidFill>
                <a:effectLst/>
                <a:latin typeface="+mn-lt"/>
                <a:ea typeface="+mn-ea"/>
                <a:cs typeface="+mn-cs"/>
              </a:rPr>
              <a:t>Outbreak of an epidemic or serious health problems</a:t>
            </a:r>
          </a:p>
          <a:p>
            <a:r>
              <a:rPr lang="en-US" b="0" dirty="0"/>
              <a:t>Problems</a:t>
            </a:r>
          </a:p>
          <a:p>
            <a:endParaRPr lang="en-US" b="0" dirty="0"/>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You may breeze through the definition of early warning signs by mentioning that these are information that serve as indicators valuable for analysis to allow the prediction of a developing situation and the need to initiate action. </a:t>
            </a:r>
            <a:endParaRPr lang="en-US" b="0" dirty="0"/>
          </a:p>
        </p:txBody>
      </p:sp>
      <p:sp>
        <p:nvSpPr>
          <p:cNvPr id="4" name="Slide Number Placeholder 3"/>
          <p:cNvSpPr>
            <a:spLocks noGrp="1"/>
          </p:cNvSpPr>
          <p:nvPr>
            <p:ph type="sldNum" sz="quarter" idx="10"/>
          </p:nvPr>
        </p:nvSpPr>
        <p:spPr/>
        <p:txBody>
          <a:bodyPr/>
          <a:lstStyle/>
          <a:p>
            <a:fld id="{61455FC4-FCF0-4C2C-BAAB-81DE7D492E79}" type="slidenum">
              <a:rPr lang="fil-PH" smtClean="0"/>
              <a:t>18</a:t>
            </a:fld>
            <a:endParaRPr lang="fil-PH"/>
          </a:p>
        </p:txBody>
      </p:sp>
    </p:spTree>
    <p:extLst>
      <p:ext uri="{BB962C8B-B14F-4D97-AF65-F5344CB8AC3E}">
        <p14:creationId xmlns:p14="http://schemas.microsoft.com/office/powerpoint/2010/main" val="2846221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Who among you have experience/s in making contingency plan? Raise your hand. [(If several </a:t>
            </a:r>
            <a:r>
              <a:rPr lang="en-US" b="1" baseline="0" dirty="0"/>
              <a:t>SAY: </a:t>
            </a:r>
            <a:r>
              <a:rPr lang="en-US" b="0" baseline="0" dirty="0"/>
              <a:t>It’s good that most of you have the already involved in contingency planning, now this module will reinforced your knowledge and skills); (If few or no one </a:t>
            </a:r>
            <a:r>
              <a:rPr lang="en-US" b="1" baseline="0" dirty="0"/>
              <a:t>SAY: </a:t>
            </a:r>
            <a:r>
              <a:rPr lang="en-US" b="0" baseline="0" dirty="0"/>
              <a:t>This module will be beneficial for you since you have not been involved in contingency planning.)]</a:t>
            </a:r>
          </a:p>
          <a:p>
            <a:endParaRPr lang="en-US" b="0" baseline="0" dirty="0"/>
          </a:p>
          <a:p>
            <a:r>
              <a:rPr lang="en-US" b="1" baseline="0" dirty="0"/>
              <a:t>DO: </a:t>
            </a:r>
            <a:r>
              <a:rPr lang="en-US" b="0" baseline="0" dirty="0"/>
              <a:t>Roam around the hall/ with the participants and ask some of them, what Contingency Planning is?</a:t>
            </a:r>
          </a:p>
          <a:p>
            <a:endParaRPr lang="en-US" b="0" baseline="0" dirty="0"/>
          </a:p>
          <a:p>
            <a:r>
              <a:rPr lang="en-US" b="1" baseline="0" dirty="0"/>
              <a:t>SAY: </a:t>
            </a:r>
            <a:r>
              <a:rPr lang="en-US" b="0" baseline="0" dirty="0"/>
              <a:t>What do you think is contingency planning? Two-three answers will do.</a:t>
            </a:r>
          </a:p>
          <a:p>
            <a:endParaRPr lang="en-US" b="0" baseline="0" dirty="0"/>
          </a:p>
          <a:p>
            <a:r>
              <a:rPr lang="en-US" b="1" baseline="0" dirty="0"/>
              <a:t>DO: </a:t>
            </a:r>
            <a:r>
              <a:rPr lang="en-US" b="0" baseline="0" dirty="0"/>
              <a:t>After getting ideas from the participants, proceed with the definition of what contingency planning is all about. Let the participants read the definition.</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19</a:t>
            </a:fld>
            <a:endParaRPr lang="fil-PH"/>
          </a:p>
        </p:txBody>
      </p:sp>
    </p:spTree>
    <p:extLst>
      <p:ext uri="{BB962C8B-B14F-4D97-AF65-F5344CB8AC3E}">
        <p14:creationId xmlns:p14="http://schemas.microsoft.com/office/powerpoint/2010/main" val="351698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28600" indent="-228600">
              <a:buAutoNum type="alphaUcPeriod"/>
            </a:pPr>
            <a:r>
              <a:rPr lang="en-US" sz="1200" b="1" kern="1200" baseline="0" dirty="0">
                <a:solidFill>
                  <a:schemeClr val="tx1"/>
                </a:solidFill>
                <a:effectLst/>
                <a:latin typeface="+mn-lt"/>
                <a:ea typeface="+mn-ea"/>
                <a:cs typeface="+mn-cs"/>
              </a:rPr>
              <a:t>RISK ASSESSMENT</a:t>
            </a:r>
          </a:p>
          <a:p>
            <a:pPr marL="0" indent="0">
              <a:buNone/>
            </a:pPr>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As</a:t>
            </a:r>
            <a:r>
              <a:rPr lang="en-US" sz="1200" b="0" kern="1200" baseline="0" dirty="0">
                <a:solidFill>
                  <a:schemeClr val="tx1"/>
                </a:solidFill>
                <a:effectLst/>
                <a:latin typeface="+mn-lt"/>
                <a:ea typeface="+mn-ea"/>
                <a:cs typeface="+mn-cs"/>
              </a:rPr>
              <a:t> discussed earlier, contingency plan must be hazard-specific and before we come up with the hazard that we will have to make a contingency plan, we need first to identify what hazards are present or existing in your region/division/area.</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So if you will look in your contingency planning guide, this will be the entry of the first chapter, the background of your locality. It will help you enumerate the hazards present in your area. Furthermore, it will enable you to understand why these hazards are existing.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Upon enumeration, you will be able to analyze the impacts of each hazard through historical data or records you have. In cases of typhoon, you have the consolidated </a:t>
            </a:r>
            <a:r>
              <a:rPr lang="en-US" sz="1200" b="0" kern="1200" baseline="0" dirty="0" err="1">
                <a:solidFill>
                  <a:schemeClr val="tx1"/>
                </a:solidFill>
                <a:effectLst/>
                <a:latin typeface="+mn-lt"/>
                <a:ea typeface="+mn-ea"/>
                <a:cs typeface="+mn-cs"/>
              </a:rPr>
              <a:t>RADaR</a:t>
            </a:r>
            <a:r>
              <a:rPr lang="en-US" sz="1200" b="0" kern="1200" baseline="0" dirty="0">
                <a:solidFill>
                  <a:schemeClr val="tx1"/>
                </a:solidFill>
                <a:effectLst/>
                <a:latin typeface="+mn-lt"/>
                <a:ea typeface="+mn-ea"/>
                <a:cs typeface="+mn-cs"/>
              </a:rPr>
              <a:t>, for other hazards such as earthquake, volcanic eruption, flooding, landslide and others, you can use official reports from concerned agencies such as PHIVOLCS, MGB, PAGASA, OCD, provincial/city/municipal government or even reports available in your office.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Through this, you will be able to know and see, which among these hazards are in need to have contingency plan immediately. This is where prioritization will come along. Refer to the </a:t>
            </a:r>
            <a:r>
              <a:rPr lang="en-US" sz="1200" b="0" kern="1200" baseline="0" dirty="0" err="1">
                <a:solidFill>
                  <a:schemeClr val="tx1"/>
                </a:solidFill>
                <a:effectLst/>
                <a:latin typeface="+mn-lt"/>
                <a:ea typeface="+mn-ea"/>
                <a:cs typeface="+mn-cs"/>
              </a:rPr>
              <a:t>DepEd</a:t>
            </a:r>
            <a:r>
              <a:rPr lang="en-US" sz="1200" b="0" kern="1200" baseline="0" dirty="0">
                <a:solidFill>
                  <a:schemeClr val="tx1"/>
                </a:solidFill>
                <a:effectLst/>
                <a:latin typeface="+mn-lt"/>
                <a:ea typeface="+mn-ea"/>
                <a:cs typeface="+mn-cs"/>
              </a:rPr>
              <a:t> Contingency Planning Guide Chapter IV for example.</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B. RESPONSE CAPACITY MAPPING</a:t>
            </a:r>
          </a:p>
          <a:p>
            <a:r>
              <a:rPr lang="en-US" sz="1200" b="1" kern="1200" baseline="0" dirty="0">
                <a:solidFill>
                  <a:schemeClr val="tx1"/>
                </a:solidFill>
                <a:effectLst/>
                <a:latin typeface="+mn-lt"/>
                <a:ea typeface="+mn-ea"/>
                <a:cs typeface="+mn-cs"/>
              </a:rPr>
              <a:t>SAY: </a:t>
            </a:r>
            <a:r>
              <a:rPr lang="en-US" sz="1200" b="0" kern="1200" baseline="0" dirty="0">
                <a:solidFill>
                  <a:schemeClr val="tx1"/>
                </a:solidFill>
                <a:effectLst/>
                <a:latin typeface="+mn-lt"/>
                <a:ea typeface="+mn-ea"/>
                <a:cs typeface="+mn-cs"/>
              </a:rPr>
              <a:t>The next step given the prioritized hazard is to map all the existing capacities of your region/division/area. Upon enumerating all existing capacities, it is where we can also delineate the vulnerabilities/weaknesses/capacity gaps.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This is one of the important and critical part in doing a contingency plan. This will the one which will determine whether you will have a successful and effective alternative response towards an unexpected occurrence of the hazard you are preparing for. Refer to Chapter V of the </a:t>
            </a:r>
            <a:r>
              <a:rPr lang="en-US" sz="1200" b="0" kern="1200" baseline="0" dirty="0" err="1">
                <a:solidFill>
                  <a:schemeClr val="tx1"/>
                </a:solidFill>
                <a:effectLst/>
                <a:latin typeface="+mn-lt"/>
                <a:ea typeface="+mn-ea"/>
                <a:cs typeface="+mn-cs"/>
              </a:rPr>
              <a:t>DepEd</a:t>
            </a:r>
            <a:r>
              <a:rPr lang="en-US" sz="1200" b="0" kern="1200" baseline="0" dirty="0">
                <a:solidFill>
                  <a:schemeClr val="tx1"/>
                </a:solidFill>
                <a:effectLst/>
                <a:latin typeface="+mn-lt"/>
                <a:ea typeface="+mn-ea"/>
                <a:cs typeface="+mn-cs"/>
              </a:rPr>
              <a:t> Contingency Planning Guide</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C. DEVELOPING STRATEGIES, TIMEFRAME AND KEY ACTORS.</a:t>
            </a:r>
          </a:p>
          <a:p>
            <a:r>
              <a:rPr lang="en-US" sz="1200" b="1" kern="1200" baseline="0" dirty="0">
                <a:solidFill>
                  <a:schemeClr val="tx1"/>
                </a:solidFill>
                <a:effectLst/>
                <a:latin typeface="+mn-lt"/>
                <a:ea typeface="+mn-ea"/>
                <a:cs typeface="+mn-cs"/>
              </a:rPr>
              <a:t>SAY: </a:t>
            </a:r>
            <a:r>
              <a:rPr lang="en-US" sz="1200" b="0" kern="1200" baseline="0" dirty="0">
                <a:solidFill>
                  <a:schemeClr val="tx1"/>
                </a:solidFill>
                <a:effectLst/>
                <a:latin typeface="+mn-lt"/>
                <a:ea typeface="+mn-ea"/>
                <a:cs typeface="+mn-cs"/>
              </a:rPr>
              <a:t>The identified capacity gaps/vulnerabilities/weaknesses will be the starting point in developing strategies or mechanisms to address it. </a:t>
            </a:r>
            <a:r>
              <a:rPr lang="en-US" sz="1200" b="0" i="1" kern="1200" baseline="0" dirty="0">
                <a:solidFill>
                  <a:schemeClr val="tx1"/>
                </a:solidFill>
                <a:effectLst/>
                <a:latin typeface="+mn-lt"/>
                <a:ea typeface="+mn-ea"/>
                <a:cs typeface="+mn-cs"/>
              </a:rPr>
              <a:t>What is the solution that can be done or can be used to fill in the gaps, turn the weakness into strength, the vulnerabilities into capacities?</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Upon coming up with the mechanisms/strategies to address the capacity gaps, it will now be the time to set the deadline when it will must be set-up or facilitated. Defining the timeframe will help you or your division to have an ample amount of time to fix everything before the occurrence of expected hazard.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Aside from the timeframe, the key players in facilitating the strategies/mechanism to be used to address the capacity gaps must be clearly stated and informed. This will lead to a well-coordinated response when the expected hazard occur. This will also serve as the entry point for mobilizing partners and other resources that can be tapped.</a:t>
            </a:r>
          </a:p>
          <a:p>
            <a:endParaRPr lang="en-US" sz="1200" b="1"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455FC4-FCF0-4C2C-BAAB-81DE7D492E79}" type="slidenum">
              <a:rPr lang="fil-PH" smtClean="0"/>
              <a:t>20</a:t>
            </a:fld>
            <a:endParaRPr lang="fil-PH"/>
          </a:p>
        </p:txBody>
      </p:sp>
    </p:spTree>
    <p:extLst>
      <p:ext uri="{BB962C8B-B14F-4D97-AF65-F5344CB8AC3E}">
        <p14:creationId xmlns:p14="http://schemas.microsoft.com/office/powerpoint/2010/main" val="311904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Who among you have experience/s in making contingency plan? Raise your hand. [(If several </a:t>
            </a:r>
            <a:r>
              <a:rPr lang="en-US" b="1" baseline="0" dirty="0"/>
              <a:t>SAY: </a:t>
            </a:r>
            <a:r>
              <a:rPr lang="en-US" b="0" baseline="0" dirty="0"/>
              <a:t>It’s good that most of you have the already involved in contingency planning, now this module will reinforced your knowledge and skills); (If few or no one </a:t>
            </a:r>
            <a:r>
              <a:rPr lang="en-US" b="1" baseline="0" dirty="0"/>
              <a:t>SAY: </a:t>
            </a:r>
            <a:r>
              <a:rPr lang="en-US" b="0" baseline="0" dirty="0"/>
              <a:t>This module will be beneficial for you since you have not been involved in contingency planning.)]</a:t>
            </a:r>
          </a:p>
          <a:p>
            <a:endParaRPr lang="en-US" b="0" baseline="0" dirty="0"/>
          </a:p>
          <a:p>
            <a:r>
              <a:rPr lang="en-US" b="1" baseline="0" dirty="0"/>
              <a:t>DO: </a:t>
            </a:r>
            <a:r>
              <a:rPr lang="en-US" b="0" baseline="0" dirty="0"/>
              <a:t>Roam around the hall/ with the participants and ask some of them, what Contingency Planning is?</a:t>
            </a:r>
          </a:p>
          <a:p>
            <a:endParaRPr lang="en-US" b="0" baseline="0" dirty="0"/>
          </a:p>
          <a:p>
            <a:r>
              <a:rPr lang="en-US" b="1" baseline="0" dirty="0"/>
              <a:t>SAY: </a:t>
            </a:r>
            <a:r>
              <a:rPr lang="en-US" b="0" baseline="0" dirty="0"/>
              <a:t>What do you think is contingency planning? Two-three answers will do.</a:t>
            </a:r>
          </a:p>
          <a:p>
            <a:endParaRPr lang="en-US" b="0" baseline="0" dirty="0"/>
          </a:p>
          <a:p>
            <a:r>
              <a:rPr lang="en-US" b="1" baseline="0" dirty="0"/>
              <a:t>DO: </a:t>
            </a:r>
            <a:r>
              <a:rPr lang="en-US" b="0" baseline="0" dirty="0"/>
              <a:t>After getting ideas from the participants, proceed with the definition of what contingency planning is all about. Let the participants read the definition.</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3</a:t>
            </a:fld>
            <a:endParaRPr lang="fil-PH"/>
          </a:p>
        </p:txBody>
      </p:sp>
    </p:spTree>
    <p:extLst>
      <p:ext uri="{BB962C8B-B14F-4D97-AF65-F5344CB8AC3E}">
        <p14:creationId xmlns:p14="http://schemas.microsoft.com/office/powerpoint/2010/main" val="107506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Read</a:t>
            </a:r>
            <a:r>
              <a:rPr lang="en-US" b="0" baseline="0" dirty="0"/>
              <a:t> one by one the key learning and briefly </a:t>
            </a:r>
            <a:r>
              <a:rPr lang="en-US" b="0" baseline="0"/>
              <a:t>discuss each one.</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21</a:t>
            </a:fld>
            <a:endParaRPr lang="fil-PH"/>
          </a:p>
        </p:txBody>
      </p:sp>
    </p:spTree>
    <p:extLst>
      <p:ext uri="{BB962C8B-B14F-4D97-AF65-F5344CB8AC3E}">
        <p14:creationId xmlns:p14="http://schemas.microsoft.com/office/powerpoint/2010/main" val="105667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Read</a:t>
            </a:r>
            <a:r>
              <a:rPr lang="en-US" b="0" baseline="0" dirty="0"/>
              <a:t> one by one the key learning and briefly </a:t>
            </a:r>
            <a:r>
              <a:rPr lang="en-US" b="0" baseline="0"/>
              <a:t>discuss each one.</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22</a:t>
            </a:fld>
            <a:endParaRPr lang="fil-PH"/>
          </a:p>
        </p:txBody>
      </p:sp>
    </p:spTree>
    <p:extLst>
      <p:ext uri="{BB962C8B-B14F-4D97-AF65-F5344CB8AC3E}">
        <p14:creationId xmlns:p14="http://schemas.microsoft.com/office/powerpoint/2010/main" val="8570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It is one of the identified mechanisms by the law in building disaster-resilient communities.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Emphasize the following common points in the definitions from UNHCR and RA 1021:</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Process- CP (Contingency Planning) follows a systematic series of steps that starts from assessing risks and ends with identification of goals, objectives, and actions to a scenario. It is not a haphazard activity.</a:t>
            </a:r>
          </a:p>
          <a:p>
            <a:pPr lvl="0"/>
            <a:endParaRPr lang="en-US" sz="1200" b="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SAY:</a:t>
            </a:r>
            <a:r>
              <a:rPr lang="en-PH" sz="1200" b="1" kern="1200" baseline="0" dirty="0">
                <a:solidFill>
                  <a:schemeClr val="tx1"/>
                </a:solidFill>
                <a:effectLst/>
                <a:latin typeface="+mn-lt"/>
                <a:ea typeface="+mn-ea"/>
                <a:cs typeface="+mn-cs"/>
              </a:rPr>
              <a:t> </a:t>
            </a:r>
            <a:r>
              <a:rPr lang="en-PH" sz="1200" b="0" kern="1200" baseline="0" dirty="0">
                <a:solidFill>
                  <a:schemeClr val="tx1"/>
                </a:solidFill>
                <a:effectLst/>
                <a:latin typeface="+mn-lt"/>
                <a:ea typeface="+mn-ea"/>
                <a:cs typeface="+mn-cs"/>
              </a:rPr>
              <a:t>Potential events or </a:t>
            </a:r>
            <a:r>
              <a:rPr lang="en-PH" sz="1200" b="0" kern="1200" dirty="0">
                <a:solidFill>
                  <a:schemeClr val="tx1"/>
                </a:solidFill>
                <a:effectLst/>
                <a:latin typeface="+mn-lt"/>
                <a:ea typeface="+mn-ea"/>
                <a:cs typeface="+mn-cs"/>
              </a:rPr>
              <a:t>Expected scenario/situation - A potential event which may threaten the society signals the need to conduct CP. It involves making assumptions and developing scenarios upon which planning is based.  (UNHCR &amp; NDCC, 2007) </a:t>
            </a:r>
          </a:p>
          <a:p>
            <a:pPr lvl="0"/>
            <a:endParaRPr lang="en-US" sz="1200" b="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SAY: </a:t>
            </a:r>
            <a:r>
              <a:rPr lang="en-PH" sz="1200" b="0" kern="1200" dirty="0">
                <a:solidFill>
                  <a:schemeClr val="tx1"/>
                </a:solidFill>
                <a:effectLst/>
                <a:latin typeface="+mn-lt"/>
                <a:ea typeface="+mn-ea"/>
                <a:cs typeface="+mn-cs"/>
              </a:rPr>
              <a:t>Conducted in advance- CP is conducted upon recognition of signs of a potential situation and thus, the plan is developed prior to the occurrence of a disaster and/or emergency.</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Respond appropriately- CP aims at delivering responses promptly and appropriately by defining the objectives as well as actions to the expected scenario or event.</a:t>
            </a:r>
          </a:p>
          <a:p>
            <a:endParaRPr lang="en-US" b="0" dirty="0"/>
          </a:p>
        </p:txBody>
      </p:sp>
      <p:sp>
        <p:nvSpPr>
          <p:cNvPr id="4" name="Slide Number Placeholder 3"/>
          <p:cNvSpPr>
            <a:spLocks noGrp="1"/>
          </p:cNvSpPr>
          <p:nvPr>
            <p:ph type="sldNum" sz="quarter" idx="10"/>
          </p:nvPr>
        </p:nvSpPr>
        <p:spPr/>
        <p:txBody>
          <a:bodyPr/>
          <a:lstStyle/>
          <a:p>
            <a:fld id="{61455FC4-FCF0-4C2C-BAAB-81DE7D492E79}" type="slidenum">
              <a:rPr lang="fil-PH" smtClean="0"/>
              <a:t>4</a:t>
            </a:fld>
            <a:endParaRPr lang="fil-PH"/>
          </a:p>
        </p:txBody>
      </p:sp>
    </p:spTree>
    <p:extLst>
      <p:ext uri="{BB962C8B-B14F-4D97-AF65-F5344CB8AC3E}">
        <p14:creationId xmlns:p14="http://schemas.microsoft.com/office/powerpoint/2010/main" val="78161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It is one of the identified mechanisms by the law in building disaster-resilient communities. </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Emphasize the following common points in the definitions from UNHCR and RA 1021:</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Process- CP (Contingency Planning) follows a systematic series of steps that starts from assessing risks and ends with identification of goals, objectives, and actions to a scenario. It is not a haphazard activity.</a:t>
            </a:r>
          </a:p>
          <a:p>
            <a:pPr lvl="0"/>
            <a:endParaRPr lang="en-US" sz="1200" b="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SAY:</a:t>
            </a:r>
            <a:r>
              <a:rPr lang="en-PH" sz="1200" b="1" kern="1200" baseline="0" dirty="0">
                <a:solidFill>
                  <a:schemeClr val="tx1"/>
                </a:solidFill>
                <a:effectLst/>
                <a:latin typeface="+mn-lt"/>
                <a:ea typeface="+mn-ea"/>
                <a:cs typeface="+mn-cs"/>
              </a:rPr>
              <a:t> </a:t>
            </a:r>
            <a:r>
              <a:rPr lang="en-PH" sz="1200" b="0" kern="1200" baseline="0" dirty="0">
                <a:solidFill>
                  <a:schemeClr val="tx1"/>
                </a:solidFill>
                <a:effectLst/>
                <a:latin typeface="+mn-lt"/>
                <a:ea typeface="+mn-ea"/>
                <a:cs typeface="+mn-cs"/>
              </a:rPr>
              <a:t>Potential events or </a:t>
            </a:r>
            <a:r>
              <a:rPr lang="en-PH" sz="1200" b="0" kern="1200" dirty="0">
                <a:solidFill>
                  <a:schemeClr val="tx1"/>
                </a:solidFill>
                <a:effectLst/>
                <a:latin typeface="+mn-lt"/>
                <a:ea typeface="+mn-ea"/>
                <a:cs typeface="+mn-cs"/>
              </a:rPr>
              <a:t>Expected scenario/situation - A potential event which may threaten the society signals the need to conduct CP. It involves making assumptions and developing scenarios upon which planning is based.  (UNHCR &amp; NDCC, 2007) </a:t>
            </a:r>
          </a:p>
          <a:p>
            <a:pPr lvl="0"/>
            <a:endParaRPr lang="en-US" sz="1200" b="0" kern="1200" dirty="0">
              <a:solidFill>
                <a:schemeClr val="tx1"/>
              </a:solidFill>
              <a:effectLst/>
              <a:latin typeface="+mn-lt"/>
              <a:ea typeface="+mn-ea"/>
              <a:cs typeface="+mn-cs"/>
            </a:endParaRPr>
          </a:p>
          <a:p>
            <a:pPr lvl="0"/>
            <a:r>
              <a:rPr lang="en-PH" sz="1200" b="1" kern="1200" dirty="0">
                <a:solidFill>
                  <a:schemeClr val="tx1"/>
                </a:solidFill>
                <a:effectLst/>
                <a:latin typeface="+mn-lt"/>
                <a:ea typeface="+mn-ea"/>
                <a:cs typeface="+mn-cs"/>
              </a:rPr>
              <a:t>SAY: </a:t>
            </a:r>
            <a:r>
              <a:rPr lang="en-PH" sz="1200" b="0" kern="1200" dirty="0">
                <a:solidFill>
                  <a:schemeClr val="tx1"/>
                </a:solidFill>
                <a:effectLst/>
                <a:latin typeface="+mn-lt"/>
                <a:ea typeface="+mn-ea"/>
                <a:cs typeface="+mn-cs"/>
              </a:rPr>
              <a:t>Conducted in advance- CP is conducted upon recognition of signs of a potential situation and thus, the plan is developed prior to the occurrence of a disaster and/or emergency.</a:t>
            </a:r>
          </a:p>
          <a:p>
            <a:pPr lvl="0"/>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Respond appropriately- CP aims at delivering responses promptly and appropriately by defining the objectives as well as actions to the expected scenario or event.</a:t>
            </a:r>
          </a:p>
          <a:p>
            <a:endParaRPr lang="en-US" b="0" dirty="0"/>
          </a:p>
        </p:txBody>
      </p:sp>
      <p:sp>
        <p:nvSpPr>
          <p:cNvPr id="4" name="Slide Number Placeholder 3"/>
          <p:cNvSpPr>
            <a:spLocks noGrp="1"/>
          </p:cNvSpPr>
          <p:nvPr>
            <p:ph type="sldNum" sz="quarter" idx="10"/>
          </p:nvPr>
        </p:nvSpPr>
        <p:spPr/>
        <p:txBody>
          <a:bodyPr/>
          <a:lstStyle/>
          <a:p>
            <a:fld id="{61455FC4-FCF0-4C2C-BAAB-81DE7D492E79}" type="slidenum">
              <a:rPr lang="fil-PH" smtClean="0"/>
              <a:t>5</a:t>
            </a:fld>
            <a:endParaRPr lang="fil-PH"/>
          </a:p>
        </p:txBody>
      </p:sp>
    </p:spTree>
    <p:extLst>
      <p:ext uri="{BB962C8B-B14F-4D97-AF65-F5344CB8AC3E}">
        <p14:creationId xmlns:p14="http://schemas.microsoft.com/office/powerpoint/2010/main" val="241688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p>
          <a:p>
            <a:pPr marL="0" indent="0">
              <a:buFont typeface="Arial" panose="020B0604020202020204" pitchFamily="34" charset="0"/>
              <a:buNone/>
            </a:pPr>
            <a:r>
              <a:rPr lang="en-US" sz="1200" b="0" kern="1200" dirty="0">
                <a:solidFill>
                  <a:schemeClr val="tx1"/>
                </a:solidFill>
                <a:effectLst/>
                <a:latin typeface="+mn-lt"/>
                <a:ea typeface="+mn-ea"/>
                <a:cs typeface="+mn-cs"/>
              </a:rPr>
              <a:t>Contingency Plan is Hazard-specific.</a:t>
            </a:r>
            <a:r>
              <a:rPr lang="en-US" sz="1200" b="0" kern="1200" baseline="0" dirty="0">
                <a:solidFill>
                  <a:schemeClr val="tx1"/>
                </a:solidFill>
                <a:effectLst/>
                <a:latin typeface="+mn-lt"/>
                <a:ea typeface="+mn-ea"/>
                <a:cs typeface="+mn-cs"/>
              </a:rPr>
              <a:t> The contingency plan intended for typhoon is not to be used for an earthquake however </a:t>
            </a: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Contingency Plan must also be Flexible (some</a:t>
            </a:r>
            <a:r>
              <a:rPr lang="en-US" sz="1200" b="0" kern="1200" baseline="0" dirty="0">
                <a:solidFill>
                  <a:schemeClr val="tx1"/>
                </a:solidFill>
                <a:effectLst/>
                <a:latin typeface="+mn-lt"/>
                <a:ea typeface="+mn-ea"/>
                <a:cs typeface="+mn-cs"/>
              </a:rPr>
              <a:t> parts of the plan can be tweak in order for it to be applicable to other hazard)</a:t>
            </a:r>
            <a:r>
              <a:rPr lang="en-US" sz="1200" b="0" kern="1200" dirty="0">
                <a:solidFill>
                  <a:schemeClr val="tx1"/>
                </a:solidFill>
                <a:effectLst/>
                <a:latin typeface="+mn-lt"/>
                <a:ea typeface="+mn-ea"/>
                <a:cs typeface="+mn-cs"/>
              </a:rPr>
              <a:t>, Revisited and Updated every now and then. There</a:t>
            </a:r>
            <a:r>
              <a:rPr lang="en-US" sz="1200" b="0" kern="1200" baseline="0" dirty="0">
                <a:solidFill>
                  <a:schemeClr val="tx1"/>
                </a:solidFill>
                <a:effectLst/>
                <a:latin typeface="+mn-lt"/>
                <a:ea typeface="+mn-ea"/>
                <a:cs typeface="+mn-cs"/>
              </a:rPr>
              <a:t> are changes that must be taken into account in order to ensure that it will be effective.</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Once a hazard turns into a disaster, the contingency plan which is a preparedness plan turns into response actions and this include alternative course of actions which</a:t>
            </a:r>
            <a:r>
              <a:rPr lang="en-US" sz="1200" b="0" kern="1200" baseline="0" dirty="0">
                <a:solidFill>
                  <a:schemeClr val="tx1"/>
                </a:solidFill>
                <a:effectLst/>
                <a:latin typeface="+mn-lt"/>
                <a:ea typeface="+mn-ea"/>
                <a:cs typeface="+mn-cs"/>
              </a:rPr>
              <a:t> will </a:t>
            </a:r>
            <a:r>
              <a:rPr lang="en-US" sz="1200" b="0" kern="1200" dirty="0">
                <a:solidFill>
                  <a:schemeClr val="tx1"/>
                </a:solidFill>
                <a:effectLst/>
                <a:latin typeface="+mn-lt"/>
                <a:ea typeface="+mn-ea"/>
                <a:cs typeface="+mn-cs"/>
              </a:rPr>
              <a:t>address the gaps in terms of capacities in the preparedness plan.</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455FC4-FCF0-4C2C-BAAB-81DE7D492E79}" type="slidenum">
              <a:rPr lang="fil-PH" smtClean="0"/>
              <a:t>6</a:t>
            </a:fld>
            <a:endParaRPr lang="fil-PH"/>
          </a:p>
        </p:txBody>
      </p:sp>
    </p:spTree>
    <p:extLst>
      <p:ext uri="{BB962C8B-B14F-4D97-AF65-F5344CB8AC3E}">
        <p14:creationId xmlns:p14="http://schemas.microsoft.com/office/powerpoint/2010/main" val="355782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Who among you have experience/s in making contingency plan? Raise your hand. [(If several </a:t>
            </a:r>
            <a:r>
              <a:rPr lang="en-US" b="1" baseline="0" dirty="0"/>
              <a:t>SAY: </a:t>
            </a:r>
            <a:r>
              <a:rPr lang="en-US" b="0" baseline="0" dirty="0"/>
              <a:t>It’s good that most of you have the already involved in contingency planning, now this module will reinforced your knowledge and skills); (If few or no one </a:t>
            </a:r>
            <a:r>
              <a:rPr lang="en-US" b="1" baseline="0" dirty="0"/>
              <a:t>SAY: </a:t>
            </a:r>
            <a:r>
              <a:rPr lang="en-US" b="0" baseline="0" dirty="0"/>
              <a:t>This module will be beneficial for you since you have not been involved in contingency planning.)]</a:t>
            </a:r>
          </a:p>
          <a:p>
            <a:endParaRPr lang="en-US" b="0" baseline="0" dirty="0"/>
          </a:p>
          <a:p>
            <a:r>
              <a:rPr lang="en-US" b="1" baseline="0" dirty="0"/>
              <a:t>DO: </a:t>
            </a:r>
            <a:r>
              <a:rPr lang="en-US" b="0" baseline="0" dirty="0"/>
              <a:t>Roam around the hall/ with the participants and ask some of them, what Contingency Planning is?</a:t>
            </a:r>
          </a:p>
          <a:p>
            <a:endParaRPr lang="en-US" b="0" baseline="0" dirty="0"/>
          </a:p>
          <a:p>
            <a:r>
              <a:rPr lang="en-US" b="1" baseline="0" dirty="0"/>
              <a:t>SAY: </a:t>
            </a:r>
            <a:r>
              <a:rPr lang="en-US" b="0" baseline="0" dirty="0"/>
              <a:t>What do you think is contingency planning? Two-three answers will do.</a:t>
            </a:r>
          </a:p>
          <a:p>
            <a:endParaRPr lang="en-US" b="0" baseline="0" dirty="0"/>
          </a:p>
          <a:p>
            <a:r>
              <a:rPr lang="en-US" b="1" baseline="0" dirty="0"/>
              <a:t>DO: </a:t>
            </a:r>
            <a:r>
              <a:rPr lang="en-US" b="0" baseline="0" dirty="0"/>
              <a:t>After getting ideas from the participants, proceed with the definition of what contingency planning is all about. Let the participants read the definition.</a:t>
            </a:r>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7</a:t>
            </a:fld>
            <a:endParaRPr lang="fil-PH"/>
          </a:p>
        </p:txBody>
      </p:sp>
    </p:spTree>
    <p:extLst>
      <p:ext uri="{BB962C8B-B14F-4D97-AF65-F5344CB8AC3E}">
        <p14:creationId xmlns:p14="http://schemas.microsoft.com/office/powerpoint/2010/main" val="21973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 Let someone from the participants read</a:t>
            </a:r>
            <a:r>
              <a:rPr lang="en-US" sz="1200" b="0" kern="1200" baseline="0" dirty="0">
                <a:solidFill>
                  <a:schemeClr val="tx1"/>
                </a:solidFill>
                <a:effectLst/>
                <a:latin typeface="+mn-lt"/>
                <a:ea typeface="+mn-ea"/>
                <a:cs typeface="+mn-cs"/>
              </a:rPr>
              <a:t> the first reason.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Philippines being one of the signatories in the Sendai Framework for Disaster Risk Reduction (SFDRR) 2015-2030, we are committed to conduct contingency planning. It is specifically stated in paragraph 33 of Priority 4 of the Framework that “…</a:t>
            </a:r>
            <a:r>
              <a:rPr lang="en-US" sz="1200" i="1" kern="1200" dirty="0">
                <a:solidFill>
                  <a:schemeClr val="tx1"/>
                </a:solidFill>
                <a:effectLst/>
                <a:latin typeface="+mn-lt"/>
                <a:ea typeface="+mn-ea"/>
                <a:cs typeface="+mn-cs"/>
              </a:rPr>
              <a:t>national and local governments shall prepare or review and periodically update disaster preparedness and contingency policies, plans and programs…”.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8</a:t>
            </a:fld>
            <a:endParaRPr lang="fil-PH"/>
          </a:p>
        </p:txBody>
      </p:sp>
    </p:spTree>
    <p:extLst>
      <p:ext uri="{BB962C8B-B14F-4D97-AF65-F5344CB8AC3E}">
        <p14:creationId xmlns:p14="http://schemas.microsoft.com/office/powerpoint/2010/main" val="35481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 </a:t>
            </a:r>
            <a:r>
              <a:rPr lang="en-US" sz="1200" b="0" kern="1200" dirty="0">
                <a:solidFill>
                  <a:schemeClr val="tx1"/>
                </a:solidFill>
                <a:effectLst/>
                <a:latin typeface="+mn-lt"/>
                <a:ea typeface="+mn-ea"/>
                <a:cs typeface="+mn-cs"/>
              </a:rPr>
              <a:t> Let someone from the participants read</a:t>
            </a:r>
            <a:r>
              <a:rPr lang="en-US" sz="1200" b="0" kern="1200" baseline="0" dirty="0">
                <a:solidFill>
                  <a:schemeClr val="tx1"/>
                </a:solidFill>
                <a:effectLst/>
                <a:latin typeface="+mn-lt"/>
                <a:ea typeface="+mn-ea"/>
                <a:cs typeface="+mn-cs"/>
              </a:rPr>
              <a:t> what’s stated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In a localized context, RA 10121 required the conduct of contingency planning. It is implied specifically in Rule 6, Section 4 (3) of the Implementing Rules and Regulations (IRR) of the law stating that </a:t>
            </a:r>
            <a:r>
              <a:rPr lang="en-US" sz="1200" i="1" kern="1200" dirty="0">
                <a:solidFill>
                  <a:schemeClr val="tx1"/>
                </a:solidFill>
                <a:effectLst/>
                <a:latin typeface="+mn-lt"/>
                <a:ea typeface="+mn-ea"/>
                <a:cs typeface="+mn-cs"/>
              </a:rPr>
              <a:t>“The Provincial, City and Municipal DRRMOs or BDRRMCs, in coordination with concerned national agencies and instrumentalities, shall facilitate and support risk assessments and contingency planning activities at the local level.”</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t>9</a:t>
            </a:fld>
            <a:endParaRPr lang="fil-PH"/>
          </a:p>
        </p:txBody>
      </p:sp>
    </p:spTree>
    <p:extLst>
      <p:ext uri="{BB962C8B-B14F-4D97-AF65-F5344CB8AC3E}">
        <p14:creationId xmlns:p14="http://schemas.microsoft.com/office/powerpoint/2010/main" val="266020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Also a</a:t>
            </a:r>
            <a:r>
              <a:rPr lang="en-US" sz="1200" kern="1200" dirty="0">
                <a:solidFill>
                  <a:schemeClr val="tx1"/>
                </a:solidFill>
                <a:effectLst/>
                <a:latin typeface="+mn-lt"/>
                <a:ea typeface="+mn-ea"/>
                <a:cs typeface="+mn-cs"/>
              </a:rPr>
              <a:t>side from RA</a:t>
            </a:r>
            <a:r>
              <a:rPr lang="en-US" sz="1200" kern="1200" baseline="0" dirty="0">
                <a:solidFill>
                  <a:schemeClr val="tx1"/>
                </a:solidFill>
                <a:effectLst/>
                <a:latin typeface="+mn-lt"/>
                <a:ea typeface="+mn-ea"/>
                <a:cs typeface="+mn-cs"/>
              </a:rPr>
              <a:t> 10121</a:t>
            </a:r>
            <a:r>
              <a:rPr lang="en-US" sz="1200" kern="1200" dirty="0">
                <a:solidFill>
                  <a:schemeClr val="tx1"/>
                </a:solidFill>
                <a:effectLst/>
                <a:latin typeface="+mn-lt"/>
                <a:ea typeface="+mn-ea"/>
                <a:cs typeface="+mn-cs"/>
              </a:rPr>
              <a:t>, the conduct of this preparedness measure is embodied in various national issuances, policies, programs and guidelines like NDRRM Framework, DILG Operation </a:t>
            </a:r>
            <a:r>
              <a:rPr lang="en-US" sz="1200" kern="1200" dirty="0" err="1">
                <a:solidFill>
                  <a:schemeClr val="tx1"/>
                </a:solidFill>
                <a:effectLst/>
                <a:latin typeface="+mn-lt"/>
                <a:ea typeface="+mn-ea"/>
                <a:cs typeface="+mn-cs"/>
              </a:rPr>
              <a:t>Listo</a:t>
            </a:r>
            <a:r>
              <a:rPr lang="en-US" sz="1200" kern="1200" dirty="0">
                <a:solidFill>
                  <a:schemeClr val="tx1"/>
                </a:solidFill>
                <a:effectLst/>
                <a:latin typeface="+mn-lt"/>
                <a:ea typeface="+mn-ea"/>
                <a:cs typeface="+mn-cs"/>
              </a:rPr>
              <a:t> and others.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a:t>
            </a:r>
            <a:r>
              <a:rPr lang="en-US" sz="1200" b="0" kern="1200" dirty="0">
                <a:solidFill>
                  <a:schemeClr val="tx1"/>
                </a:solidFill>
                <a:effectLst/>
                <a:latin typeface="+mn-lt"/>
                <a:ea typeface="+mn-ea"/>
                <a:cs typeface="+mn-cs"/>
              </a:rPr>
              <a:t>Contingency</a:t>
            </a:r>
            <a:r>
              <a:rPr lang="en-US" sz="1200" b="0" kern="1200" baseline="0" dirty="0">
                <a:solidFill>
                  <a:schemeClr val="tx1"/>
                </a:solidFill>
                <a:effectLst/>
                <a:latin typeface="+mn-lt"/>
                <a:ea typeface="+mn-ea"/>
                <a:cs typeface="+mn-cs"/>
              </a:rPr>
              <a:t> planning is embodied in different international and national policies but at the same time, it is part of our preparedness for a specific hazard. Impact of disaster can be mitigated if there are effective prepared measure in place. It saves lives, property and other resources.</a:t>
            </a:r>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61455FC4-FCF0-4C2C-BAAB-81DE7D492E79}" type="slidenum">
              <a:rPr lang="fil-PH" smtClean="0"/>
              <a:t>10</a:t>
            </a:fld>
            <a:endParaRPr lang="fil-PH"/>
          </a:p>
        </p:txBody>
      </p:sp>
    </p:spTree>
    <p:extLst>
      <p:ext uri="{BB962C8B-B14F-4D97-AF65-F5344CB8AC3E}">
        <p14:creationId xmlns:p14="http://schemas.microsoft.com/office/powerpoint/2010/main" val="1366204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25868C25-703A-471C-B65D-5E4E21E13007}" type="datetimeFigureOut">
              <a:rPr lang="en-PH" smtClean="0"/>
              <a:t>19/08/2020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8510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5868C25-703A-471C-B65D-5E4E21E13007}" type="datetimeFigureOut">
              <a:rPr lang="en-PH" smtClean="0"/>
              <a:t>19/08/2020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391064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5868C25-703A-471C-B65D-5E4E21E13007}" type="datetimeFigureOut">
              <a:rPr lang="en-PH" smtClean="0"/>
              <a:t>19/08/2020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70913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Slide Title</a:t>
            </a:r>
            <a:endParaRPr lang="fil-PH"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11" name="Date Placeholder 3"/>
          <p:cNvSpPr>
            <a:spLocks noGrp="1"/>
          </p:cNvSpPr>
          <p:nvPr>
            <p:ph type="dt" sz="half" idx="2"/>
          </p:nvPr>
        </p:nvSpPr>
        <p:spPr>
          <a:xfrm>
            <a:off x="101600" y="6553200"/>
            <a:ext cx="28448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solidFill>
                <a:prstClr val="white"/>
              </a:solidFill>
            </a:endParaRPr>
          </a:p>
        </p:txBody>
      </p:sp>
      <p:sp>
        <p:nvSpPr>
          <p:cNvPr id="12" name="Slide Number Placeholder 5"/>
          <p:cNvSpPr>
            <a:spLocks noGrp="1"/>
          </p:cNvSpPr>
          <p:nvPr>
            <p:ph type="sldNum" sz="quarter" idx="4"/>
          </p:nvPr>
        </p:nvSpPr>
        <p:spPr>
          <a:xfrm>
            <a:off x="9245600" y="6553200"/>
            <a:ext cx="28448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solidFill>
                  <a:prstClr val="white"/>
                </a:solidFill>
              </a:rPr>
              <a:pPr/>
              <a:t>‹#›</a:t>
            </a:fld>
            <a:endParaRPr lang="fil-PH" dirty="0">
              <a:solidFill>
                <a:prstClr val="white"/>
              </a:solidFill>
            </a:endParaRPr>
          </a:p>
        </p:txBody>
      </p:sp>
      <p:sp>
        <p:nvSpPr>
          <p:cNvPr id="15" name="Rectangle 14"/>
          <p:cNvSpPr/>
          <p:nvPr userDrawn="1"/>
        </p:nvSpPr>
        <p:spPr>
          <a:xfrm>
            <a:off x="4165600" y="6553201"/>
            <a:ext cx="3860800" cy="304801"/>
          </a:xfrm>
          <a:prstGeom prst="rect">
            <a:avLst/>
          </a:prstGeom>
        </p:spPr>
        <p:txBody>
          <a:bodyPr wrap="square" anchor="ctr" anchorCtr="0">
            <a:normAutofit/>
          </a:bodyPr>
          <a:lstStyle/>
          <a:p>
            <a:pPr algn="ctr"/>
            <a:r>
              <a:rPr lang="fil-PH" sz="1200" dirty="0">
                <a:solidFill>
                  <a:prstClr val="white"/>
                </a:solidFill>
                <a:latin typeface="Bookman Old Style"/>
              </a:rPr>
              <a:t>DEPARTMENT OF EDUCATION</a:t>
            </a:r>
          </a:p>
        </p:txBody>
      </p:sp>
    </p:spTree>
    <p:extLst>
      <p:ext uri="{BB962C8B-B14F-4D97-AF65-F5344CB8AC3E}">
        <p14:creationId xmlns:p14="http://schemas.microsoft.com/office/powerpoint/2010/main" val="260028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5868C25-703A-471C-B65D-5E4E21E13007}" type="datetimeFigureOut">
              <a:rPr lang="en-PH" smtClean="0"/>
              <a:t>19/08/2020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62909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68C25-703A-471C-B65D-5E4E21E13007}" type="datetimeFigureOut">
              <a:rPr lang="en-PH" smtClean="0"/>
              <a:t>19/08/2020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399307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25868C25-703A-471C-B65D-5E4E21E13007}" type="datetimeFigureOut">
              <a:rPr lang="en-PH" smtClean="0"/>
              <a:t>19/08/2020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294206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25868C25-703A-471C-B65D-5E4E21E13007}" type="datetimeFigureOut">
              <a:rPr lang="en-PH" smtClean="0"/>
              <a:t>19/08/2020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362580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25868C25-703A-471C-B65D-5E4E21E13007}" type="datetimeFigureOut">
              <a:rPr lang="en-PH" smtClean="0"/>
              <a:t>19/08/2020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38265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68C25-703A-471C-B65D-5E4E21E13007}" type="datetimeFigureOut">
              <a:rPr lang="en-PH" smtClean="0"/>
              <a:t>19/08/2020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160768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68C25-703A-471C-B65D-5E4E21E13007}" type="datetimeFigureOut">
              <a:rPr lang="en-PH" smtClean="0"/>
              <a:t>19/08/2020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129426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68C25-703A-471C-B65D-5E4E21E13007}" type="datetimeFigureOut">
              <a:rPr lang="en-PH" smtClean="0"/>
              <a:t>19/08/2020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14B48FA-A296-42C5-A9C3-DD48D17D181F}" type="slidenum">
              <a:rPr lang="en-PH" smtClean="0"/>
              <a:t>‹#›</a:t>
            </a:fld>
            <a:endParaRPr lang="en-PH"/>
          </a:p>
        </p:txBody>
      </p:sp>
    </p:spTree>
    <p:extLst>
      <p:ext uri="{BB962C8B-B14F-4D97-AF65-F5344CB8AC3E}">
        <p14:creationId xmlns:p14="http://schemas.microsoft.com/office/powerpoint/2010/main" val="165268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68C25-703A-471C-B65D-5E4E21E13007}" type="datetimeFigureOut">
              <a:rPr lang="en-PH" smtClean="0"/>
              <a:t>19/08/2020</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B48FA-A296-42C5-A9C3-DD48D17D181F}" type="slidenum">
              <a:rPr lang="en-PH" smtClean="0"/>
              <a:t>‹#›</a:t>
            </a:fld>
            <a:endParaRPr lang="en-PH"/>
          </a:p>
        </p:txBody>
      </p:sp>
    </p:spTree>
    <p:extLst>
      <p:ext uri="{BB962C8B-B14F-4D97-AF65-F5344CB8AC3E}">
        <p14:creationId xmlns:p14="http://schemas.microsoft.com/office/powerpoint/2010/main" val="887805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43899"/>
            <a:ext cx="12192000" cy="2387600"/>
          </a:xfrm>
        </p:spPr>
        <p:txBody>
          <a:bodyPr>
            <a:noAutofit/>
          </a:bodyPr>
          <a:lstStyle/>
          <a:p>
            <a:r>
              <a:rPr lang="en-PH" sz="9600" b="1" cap="all" dirty="0">
                <a:latin typeface="Cambria" panose="02040503050406030204" pitchFamily="18" charset="0"/>
              </a:rPr>
              <a:t>Contingency Planning for Basic Education</a:t>
            </a:r>
          </a:p>
        </p:txBody>
      </p:sp>
    </p:spTree>
    <p:extLst>
      <p:ext uri="{BB962C8B-B14F-4D97-AF65-F5344CB8AC3E}">
        <p14:creationId xmlns:p14="http://schemas.microsoft.com/office/powerpoint/2010/main" val="27146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508" y="597877"/>
            <a:ext cx="6295292" cy="5964481"/>
          </a:xfrm>
        </p:spPr>
        <p:txBody>
          <a:bodyPr>
            <a:noAutofit/>
          </a:bodyPr>
          <a:lstStyle/>
          <a:p>
            <a:pPr marL="0" indent="0">
              <a:buNone/>
              <a:defRPr/>
            </a:pPr>
            <a:r>
              <a:rPr lang="en-US" sz="4000" b="1" dirty="0">
                <a:latin typeface="Cambria" panose="02040503050406030204" pitchFamily="18" charset="0"/>
              </a:rPr>
              <a:t>Other National Policies</a:t>
            </a:r>
          </a:p>
          <a:p>
            <a:pPr algn="just">
              <a:defRPr/>
            </a:pPr>
            <a:r>
              <a:rPr lang="en-US" sz="3200" dirty="0">
                <a:latin typeface="Cambria" panose="02040503050406030204" pitchFamily="18" charset="0"/>
              </a:rPr>
              <a:t>National DRRM Framework</a:t>
            </a:r>
          </a:p>
          <a:p>
            <a:pPr algn="just">
              <a:defRPr/>
            </a:pPr>
            <a:r>
              <a:rPr lang="en-US" sz="3200" dirty="0">
                <a:latin typeface="Cambria" panose="02040503050406030204" pitchFamily="18" charset="0"/>
              </a:rPr>
              <a:t>National Disaster Response Plan</a:t>
            </a:r>
          </a:p>
          <a:p>
            <a:r>
              <a:rPr lang="en-US" sz="3200" dirty="0">
                <a:latin typeface="Cambria" panose="02040503050406030204" pitchFamily="18" charset="0"/>
              </a:rPr>
              <a:t>EO No. 82 , s 2012</a:t>
            </a:r>
          </a:p>
          <a:p>
            <a:r>
              <a:rPr lang="en-US" sz="3200" dirty="0">
                <a:latin typeface="Cambria" panose="02040503050406030204" pitchFamily="18" charset="0"/>
              </a:rPr>
              <a:t>NDRRMC MC No 04, s. 2012</a:t>
            </a:r>
          </a:p>
          <a:p>
            <a:r>
              <a:rPr lang="en-US" sz="3200" dirty="0">
                <a:latin typeface="Cambria" panose="02040503050406030204" pitchFamily="18" charset="0"/>
              </a:rPr>
              <a:t>DBM-NDRRMC-DILG JMC 2013-1</a:t>
            </a:r>
          </a:p>
          <a:p>
            <a:r>
              <a:rPr lang="en-US" sz="3200" dirty="0">
                <a:latin typeface="Cambria" panose="02040503050406030204" pitchFamily="18" charset="0"/>
              </a:rPr>
              <a:t>NDRRMC-DILG-DBM-CSC JMC 2014-1</a:t>
            </a:r>
          </a:p>
          <a:p>
            <a:r>
              <a:rPr lang="en-US" sz="3200" dirty="0">
                <a:latin typeface="Cambria" panose="02040503050406030204" pitchFamily="18" charset="0"/>
              </a:rPr>
              <a:t>DILG Seal of Good Governance</a:t>
            </a:r>
          </a:p>
          <a:p>
            <a:r>
              <a:rPr lang="en-US" sz="3200" dirty="0">
                <a:latin typeface="Cambria" panose="02040503050406030204" pitchFamily="18" charset="0"/>
              </a:rPr>
              <a:t>DILG Project LISTO</a:t>
            </a:r>
          </a:p>
          <a:p>
            <a:endParaRPr lang="en-US" sz="3300" dirty="0">
              <a:latin typeface="Cambria" panose="02040503050406030204" pitchFamily="18" charset="0"/>
            </a:endParaRPr>
          </a:p>
          <a:p>
            <a:pPr marL="0" indent="0" algn="just">
              <a:buNone/>
              <a:defRPr/>
            </a:pPr>
            <a:endParaRPr lang="en-US" sz="3300" dirty="0">
              <a:latin typeface="Cambria" panose="02040503050406030204" pitchFamily="18" charset="0"/>
            </a:endParaRPr>
          </a:p>
        </p:txBody>
      </p:sp>
      <p:sp>
        <p:nvSpPr>
          <p:cNvPr id="5" name="TextBox 4"/>
          <p:cNvSpPr txBox="1"/>
          <p:nvPr/>
        </p:nvSpPr>
        <p:spPr>
          <a:xfrm>
            <a:off x="0" y="6562358"/>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6" name="Content Placeholder 2"/>
          <p:cNvSpPr txBox="1">
            <a:spLocks/>
          </p:cNvSpPr>
          <p:nvPr/>
        </p:nvSpPr>
        <p:spPr>
          <a:xfrm>
            <a:off x="0" y="0"/>
            <a:ext cx="12192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latin typeface="Cambria" panose="02040503050406030204" pitchFamily="18" charset="0"/>
              </a:rPr>
              <a:t>WHY CONTINGENCY PLANNING?</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795333" y="1453661"/>
            <a:ext cx="6396667" cy="4284724"/>
          </a:xfrm>
          <a:prstGeom prst="rect">
            <a:avLst/>
          </a:prstGeom>
        </p:spPr>
      </p:pic>
    </p:spTree>
    <p:extLst>
      <p:ext uri="{BB962C8B-B14F-4D97-AF65-F5344CB8AC3E}">
        <p14:creationId xmlns:p14="http://schemas.microsoft.com/office/powerpoint/2010/main" val="156989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12192000" cy="520729"/>
          </a:xfrm>
        </p:spPr>
        <p:txBody>
          <a:bodyPr>
            <a:normAutofit/>
          </a:bodyPr>
          <a:lstStyle/>
          <a:p>
            <a:pPr marL="0" indent="0" algn="ctr">
              <a:buNone/>
              <a:defRPr/>
            </a:pPr>
            <a:r>
              <a:rPr lang="en-US" dirty="0">
                <a:latin typeface="Cambria" panose="02040503050406030204" pitchFamily="18" charset="0"/>
              </a:rPr>
              <a:t>The Philippines is at risk to disasters</a:t>
            </a:r>
          </a:p>
          <a:p>
            <a:endParaRPr lang="en-US" dirty="0">
              <a:latin typeface="Cambria" panose="02040503050406030204" pitchFamily="18" charset="0"/>
            </a:endParaRPr>
          </a:p>
          <a:p>
            <a:pPr marL="0" indent="0" algn="just">
              <a:buNone/>
              <a:defRPr/>
            </a:pPr>
            <a:endParaRPr lang="en-US" dirty="0">
              <a:latin typeface="Cambria" panose="02040503050406030204" pitchFamily="18" charset="0"/>
            </a:endParaRPr>
          </a:p>
        </p:txBody>
      </p:sp>
      <p:grpSp>
        <p:nvGrpSpPr>
          <p:cNvPr id="8" name="Group 7"/>
          <p:cNvGrpSpPr/>
          <p:nvPr/>
        </p:nvGrpSpPr>
        <p:grpSpPr>
          <a:xfrm>
            <a:off x="2690446" y="1219200"/>
            <a:ext cx="6811107" cy="5248206"/>
            <a:chOff x="561522" y="2742487"/>
            <a:chExt cx="7924800" cy="3339057"/>
          </a:xfrm>
        </p:grpSpPr>
        <p:sp>
          <p:nvSpPr>
            <p:cNvPr id="9" name="Content Placeholder 2"/>
            <p:cNvSpPr txBox="1">
              <a:spLocks/>
            </p:cNvSpPr>
            <p:nvPr/>
          </p:nvSpPr>
          <p:spPr bwMode="auto">
            <a:xfrm>
              <a:off x="609600" y="3260717"/>
              <a:ext cx="7848600" cy="2819400"/>
            </a:xfrm>
            <a:prstGeom prst="rect">
              <a:avLst/>
            </a:prstGeom>
            <a:solidFill>
              <a:schemeClr val="accent3">
                <a:lumMod val="40000"/>
                <a:lumOff val="60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dirty="0">
                  <a:latin typeface="Cambria" panose="02040503050406030204" pitchFamily="18" charset="0"/>
                </a:rPr>
                <a:t>9th in 2009</a:t>
              </a:r>
            </a:p>
            <a:p>
              <a:pPr marL="0" indent="0">
                <a:buNone/>
                <a:defRPr/>
              </a:pPr>
              <a:r>
                <a:rPr lang="en-US" sz="2800" dirty="0">
                  <a:latin typeface="Cambria" panose="02040503050406030204" pitchFamily="18" charset="0"/>
                </a:rPr>
                <a:t>6th in 2010</a:t>
              </a:r>
            </a:p>
            <a:p>
              <a:pPr marL="0" indent="0">
                <a:buNone/>
                <a:defRPr/>
              </a:pPr>
              <a:r>
                <a:rPr lang="en-US" sz="2800" dirty="0">
                  <a:latin typeface="Cambria" panose="02040503050406030204" pitchFamily="18" charset="0"/>
                </a:rPr>
                <a:t>3rd in 2011 - 2013</a:t>
              </a:r>
            </a:p>
            <a:p>
              <a:pPr marL="0" indent="0">
                <a:buNone/>
                <a:defRPr/>
              </a:pPr>
              <a:r>
                <a:rPr lang="en-US" sz="2800" dirty="0">
                  <a:latin typeface="Cambria" panose="02040503050406030204" pitchFamily="18" charset="0"/>
                </a:rPr>
                <a:t>2nd in 2014</a:t>
              </a:r>
            </a:p>
            <a:p>
              <a:pPr marL="0" indent="0">
                <a:buNone/>
                <a:defRPr/>
              </a:pPr>
              <a:r>
                <a:rPr lang="en-US" sz="4000" b="1" dirty="0">
                  <a:latin typeface="Cambria" panose="02040503050406030204" pitchFamily="18" charset="0"/>
                </a:rPr>
                <a:t>3rd in 2015</a:t>
              </a:r>
            </a:p>
          </p:txBody>
        </p:sp>
        <p:pic>
          <p:nvPicPr>
            <p:cNvPr id="10" name="Picture 3"/>
            <p:cNvPicPr>
              <a:picLocks noChangeAspect="1" noChangeArrowheads="1"/>
            </p:cNvPicPr>
            <p:nvPr/>
          </p:nvPicPr>
          <p:blipFill>
            <a:blip r:embed="rId3"/>
            <a:srcRect/>
            <a:stretch>
              <a:fillRect/>
            </a:stretch>
          </p:blipFill>
          <p:spPr bwMode="auto">
            <a:xfrm>
              <a:off x="4217023" y="3259291"/>
              <a:ext cx="4241177" cy="28222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561522" y="2742487"/>
              <a:ext cx="7924800" cy="51751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Cambria" panose="02040503050406030204" pitchFamily="18" charset="0"/>
                </a:rPr>
                <a:t>World Risk Index Report 2015</a:t>
              </a:r>
            </a:p>
          </p:txBody>
        </p:sp>
      </p:grpSp>
      <p:sp>
        <p:nvSpPr>
          <p:cNvPr id="12" name="TextBox 11"/>
          <p:cNvSpPr txBox="1"/>
          <p:nvPr/>
        </p:nvSpPr>
        <p:spPr>
          <a:xfrm>
            <a:off x="0" y="6582975"/>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13" name="Content Placeholder 2"/>
          <p:cNvSpPr txBox="1">
            <a:spLocks/>
          </p:cNvSpPr>
          <p:nvPr/>
        </p:nvSpPr>
        <p:spPr>
          <a:xfrm>
            <a:off x="0" y="0"/>
            <a:ext cx="12192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latin typeface="Cambria" panose="02040503050406030204" pitchFamily="18" charset="0"/>
              </a:rPr>
              <a:t>WHY CONTINGENCY PLANNING?</a:t>
            </a:r>
          </a:p>
        </p:txBody>
      </p:sp>
    </p:spTree>
    <p:extLst>
      <p:ext uri="{BB962C8B-B14F-4D97-AF65-F5344CB8AC3E}">
        <p14:creationId xmlns:p14="http://schemas.microsoft.com/office/powerpoint/2010/main" val="99293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3235" y="2788260"/>
            <a:ext cx="10515600" cy="2852737"/>
          </a:xfrm>
        </p:spPr>
        <p:txBody>
          <a:bodyPr>
            <a:noAutofit/>
          </a:bodyPr>
          <a:lstStyle/>
          <a:p>
            <a:r>
              <a:rPr lang="en-US" sz="8000" b="1" dirty="0">
                <a:latin typeface="Cambria" panose="02040503050406030204" pitchFamily="18" charset="0"/>
              </a:rPr>
              <a:t>WHO ARE INVOLVED IN CONTINGENCY PLANNING?</a:t>
            </a:r>
            <a:endParaRPr lang="en-PH" sz="8000" dirty="0"/>
          </a:p>
        </p:txBody>
      </p:sp>
    </p:spTree>
    <p:extLst>
      <p:ext uri="{BB962C8B-B14F-4D97-AF65-F5344CB8AC3E}">
        <p14:creationId xmlns:p14="http://schemas.microsoft.com/office/powerpoint/2010/main" val="78596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5152"/>
            <a:ext cx="12192000" cy="1325563"/>
          </a:xfrm>
        </p:spPr>
        <p:txBody>
          <a:bodyPr>
            <a:noAutofit/>
          </a:bodyPr>
          <a:lstStyle/>
          <a:p>
            <a:pPr algn="ctr"/>
            <a:r>
              <a:rPr lang="en-US" sz="4800" b="1" dirty="0">
                <a:solidFill>
                  <a:schemeClr val="bg1"/>
                </a:solidFill>
                <a:latin typeface="Cambria" panose="02040503050406030204" pitchFamily="18" charset="0"/>
              </a:rPr>
              <a:t>ACTORS IN CP PROCESS</a:t>
            </a:r>
            <a:endParaRPr lang="en-US" sz="3600" dirty="0">
              <a:solidFill>
                <a:schemeClr val="bg1"/>
              </a:solidFill>
              <a:latin typeface="Cambria" panose="02040503050406030204" pitchFamily="18" charset="0"/>
            </a:endParaRPr>
          </a:p>
        </p:txBody>
      </p:sp>
      <p:sp>
        <p:nvSpPr>
          <p:cNvPr id="12" name="TextBox 11"/>
          <p:cNvSpPr txBox="1"/>
          <p:nvPr/>
        </p:nvSpPr>
        <p:spPr>
          <a:xfrm>
            <a:off x="0" y="6581001"/>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15" name="Content Placeholder 2"/>
          <p:cNvSpPr txBox="1">
            <a:spLocks/>
          </p:cNvSpPr>
          <p:nvPr/>
        </p:nvSpPr>
        <p:spPr>
          <a:xfrm>
            <a:off x="0" y="5742801"/>
            <a:ext cx="12192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i="1" dirty="0">
                <a:latin typeface="Cambria" panose="02040503050406030204" pitchFamily="18" charset="0"/>
              </a:rPr>
              <a:t>Many heads are better than one</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2040541" y="83771"/>
            <a:ext cx="7630998" cy="5567982"/>
          </a:xfrm>
          <a:prstGeom prst="rect">
            <a:avLst/>
          </a:prstGeom>
        </p:spPr>
      </p:pic>
    </p:spTree>
    <p:extLst>
      <p:ext uri="{BB962C8B-B14F-4D97-AF65-F5344CB8AC3E}">
        <p14:creationId xmlns:p14="http://schemas.microsoft.com/office/powerpoint/2010/main" val="308004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644769"/>
            <a:ext cx="6435969" cy="6060831"/>
          </a:xfrm>
        </p:spPr>
        <p:txBody>
          <a:bodyPr>
            <a:noAutofit/>
          </a:bodyPr>
          <a:lstStyle/>
          <a:p>
            <a:pPr lvl="0"/>
            <a:r>
              <a:rPr lang="en-US" sz="3000" dirty="0">
                <a:latin typeface="Cambria" panose="02040503050406030204" pitchFamily="18" charset="0"/>
              </a:rPr>
              <a:t>DRRM Focal Persons </a:t>
            </a:r>
          </a:p>
          <a:p>
            <a:pPr lvl="0"/>
            <a:r>
              <a:rPr lang="en-US" sz="3000" dirty="0">
                <a:latin typeface="Cambria" panose="02040503050406030204" pitchFamily="18" charset="0"/>
              </a:rPr>
              <a:t>Local P/C/M DRRMC member agencies reps. </a:t>
            </a:r>
          </a:p>
          <a:p>
            <a:r>
              <a:rPr lang="en-US" sz="3000" dirty="0">
                <a:latin typeface="Cambria" panose="02040503050406030204" pitchFamily="18" charset="0"/>
              </a:rPr>
              <a:t>National government agencies at the local level</a:t>
            </a:r>
          </a:p>
          <a:p>
            <a:pPr lvl="0"/>
            <a:r>
              <a:rPr lang="en-US" sz="3000" dirty="0">
                <a:latin typeface="Cambria" panose="02040503050406030204" pitchFamily="18" charset="0"/>
              </a:rPr>
              <a:t>Relevant technical experts</a:t>
            </a:r>
          </a:p>
          <a:p>
            <a:pPr lvl="0"/>
            <a:r>
              <a:rPr lang="en-US" sz="3000" dirty="0">
                <a:latin typeface="Cambria" panose="02040503050406030204" pitchFamily="18" charset="0"/>
              </a:rPr>
              <a:t>Relevant CSOs and private sector groups</a:t>
            </a:r>
          </a:p>
          <a:p>
            <a:pPr lvl="0"/>
            <a:r>
              <a:rPr lang="en-US" sz="3000" dirty="0">
                <a:latin typeface="Cambria" panose="02040503050406030204" pitchFamily="18" charset="0"/>
              </a:rPr>
              <a:t>Private sector managers or individuals willing to commit resources, services or any other form of assistance</a:t>
            </a:r>
          </a:p>
          <a:p>
            <a:endParaRPr lang="en-US" sz="3000" dirty="0">
              <a:latin typeface="Cambria" panose="02040503050406030204" pitchFamily="18" charset="0"/>
            </a:endParaRPr>
          </a:p>
        </p:txBody>
      </p:sp>
      <p:sp>
        <p:nvSpPr>
          <p:cNvPr id="12" name="TextBox 11"/>
          <p:cNvSpPr txBox="1"/>
          <p:nvPr/>
        </p:nvSpPr>
        <p:spPr>
          <a:xfrm>
            <a:off x="76200" y="6356350"/>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6" name="Title 1"/>
          <p:cNvSpPr txBox="1">
            <a:spLocks/>
          </p:cNvSpPr>
          <p:nvPr/>
        </p:nvSpPr>
        <p:spPr>
          <a:xfrm>
            <a:off x="0" y="-385152"/>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latin typeface="Cambria" panose="02040503050406030204" pitchFamily="18" charset="0"/>
              </a:rPr>
              <a:t>ACTORS IN CP PROCESS</a:t>
            </a:r>
            <a:endParaRPr lang="en-US" sz="3600" dirty="0">
              <a:solidFill>
                <a:schemeClr val="bg1"/>
              </a:solidFill>
              <a:latin typeface="Cambria" panose="02040503050406030204" pitchFamily="18"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6096000" y="1220909"/>
            <a:ext cx="5701315" cy="4159983"/>
          </a:xfrm>
          <a:prstGeom prst="rect">
            <a:avLst/>
          </a:prstGeom>
        </p:spPr>
      </p:pic>
    </p:spTree>
    <p:extLst>
      <p:ext uri="{BB962C8B-B14F-4D97-AF65-F5344CB8AC3E}">
        <p14:creationId xmlns:p14="http://schemas.microsoft.com/office/powerpoint/2010/main" val="357817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3235" y="2788260"/>
            <a:ext cx="10515600" cy="2852737"/>
          </a:xfrm>
        </p:spPr>
        <p:txBody>
          <a:bodyPr>
            <a:noAutofit/>
          </a:bodyPr>
          <a:lstStyle/>
          <a:p>
            <a:r>
              <a:rPr lang="en-US" sz="8000" b="1" dirty="0">
                <a:latin typeface="Cambria" panose="02040503050406030204" pitchFamily="18" charset="0"/>
              </a:rPr>
              <a:t>WHEN DO WE DO CONTINGENCY PLANNING?</a:t>
            </a:r>
            <a:endParaRPr lang="en-PH" sz="8000" dirty="0"/>
          </a:p>
        </p:txBody>
      </p:sp>
    </p:spTree>
    <p:extLst>
      <p:ext uri="{BB962C8B-B14F-4D97-AF65-F5344CB8AC3E}">
        <p14:creationId xmlns:p14="http://schemas.microsoft.com/office/powerpoint/2010/main" val="91617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6581001"/>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174" name="Content Placeholder 2"/>
          <p:cNvSpPr txBox="1">
            <a:spLocks/>
          </p:cNvSpPr>
          <p:nvPr/>
        </p:nvSpPr>
        <p:spPr>
          <a:xfrm>
            <a:off x="0" y="0"/>
            <a:ext cx="12192000" cy="6456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a:solidFill>
                  <a:schemeClr val="bg1"/>
                </a:solidFill>
                <a:latin typeface="Cambria" panose="02040503050406030204" pitchFamily="18" charset="0"/>
              </a:rPr>
              <a:t>WHEN DO WE DO CONTINGENCY PLANNING?</a:t>
            </a:r>
            <a:endParaRPr lang="en-US" sz="4400" b="1" dirty="0">
              <a:solidFill>
                <a:schemeClr val="bg1"/>
              </a:solidFill>
              <a:latin typeface="Cambria" panose="02040503050406030204" pitchFamily="18" charset="0"/>
            </a:endParaRPr>
          </a:p>
        </p:txBody>
      </p:sp>
      <p:grpSp>
        <p:nvGrpSpPr>
          <p:cNvPr id="13" name="Group 12"/>
          <p:cNvGrpSpPr/>
          <p:nvPr/>
        </p:nvGrpSpPr>
        <p:grpSpPr>
          <a:xfrm>
            <a:off x="0" y="1168134"/>
            <a:ext cx="12197980" cy="5707733"/>
            <a:chOff x="228600" y="1593057"/>
            <a:chExt cx="8610600" cy="5220493"/>
          </a:xfrm>
        </p:grpSpPr>
        <p:grpSp>
          <p:nvGrpSpPr>
            <p:cNvPr id="14" name="Group 3"/>
            <p:cNvGrpSpPr>
              <a:grpSpLocks/>
            </p:cNvGrpSpPr>
            <p:nvPr/>
          </p:nvGrpSpPr>
          <p:grpSpPr bwMode="auto">
            <a:xfrm>
              <a:off x="609600" y="1593057"/>
              <a:ext cx="7921625" cy="2605088"/>
              <a:chOff x="624" y="720"/>
              <a:chExt cx="4990" cy="1641"/>
            </a:xfrm>
          </p:grpSpPr>
          <p:grpSp>
            <p:nvGrpSpPr>
              <p:cNvPr id="132" name="Group 4"/>
              <p:cNvGrpSpPr>
                <a:grpSpLocks/>
              </p:cNvGrpSpPr>
              <p:nvPr/>
            </p:nvGrpSpPr>
            <p:grpSpPr bwMode="auto">
              <a:xfrm>
                <a:off x="3533" y="1174"/>
                <a:ext cx="1301" cy="513"/>
                <a:chOff x="3533" y="1174"/>
                <a:chExt cx="1301" cy="513"/>
              </a:xfrm>
            </p:grpSpPr>
            <p:sp>
              <p:nvSpPr>
                <p:cNvPr id="183" name="Freeform 5"/>
                <p:cNvSpPr>
                  <a:spLocks/>
                </p:cNvSpPr>
                <p:nvPr/>
              </p:nvSpPr>
              <p:spPr bwMode="auto">
                <a:xfrm>
                  <a:off x="3633" y="1174"/>
                  <a:ext cx="1201" cy="513"/>
                </a:xfrm>
                <a:custGeom>
                  <a:avLst/>
                  <a:gdLst>
                    <a:gd name="T0" fmla="*/ 1102 w 1201"/>
                    <a:gd name="T1" fmla="*/ 317 h 513"/>
                    <a:gd name="T2" fmla="*/ 0 w 1201"/>
                    <a:gd name="T3" fmla="*/ 512 h 513"/>
                    <a:gd name="T4" fmla="*/ 0 w 1201"/>
                    <a:gd name="T5" fmla="*/ 195 h 513"/>
                    <a:gd name="T6" fmla="*/ 1101 w 1201"/>
                    <a:gd name="T7" fmla="*/ 0 h 513"/>
                    <a:gd name="T8" fmla="*/ 1107 w 1201"/>
                    <a:gd name="T9" fmla="*/ 1 h 513"/>
                    <a:gd name="T10" fmla="*/ 1113 w 1201"/>
                    <a:gd name="T11" fmla="*/ 2 h 513"/>
                    <a:gd name="T12" fmla="*/ 1119 w 1201"/>
                    <a:gd name="T13" fmla="*/ 3 h 513"/>
                    <a:gd name="T14" fmla="*/ 1125 w 1201"/>
                    <a:gd name="T15" fmla="*/ 6 h 513"/>
                    <a:gd name="T16" fmla="*/ 1130 w 1201"/>
                    <a:gd name="T17" fmla="*/ 8 h 513"/>
                    <a:gd name="T18" fmla="*/ 1137 w 1201"/>
                    <a:gd name="T19" fmla="*/ 12 h 513"/>
                    <a:gd name="T20" fmla="*/ 1144 w 1201"/>
                    <a:gd name="T21" fmla="*/ 17 h 513"/>
                    <a:gd name="T22" fmla="*/ 1151 w 1201"/>
                    <a:gd name="T23" fmla="*/ 23 h 513"/>
                    <a:gd name="T24" fmla="*/ 1156 w 1201"/>
                    <a:gd name="T25" fmla="*/ 28 h 513"/>
                    <a:gd name="T26" fmla="*/ 1161 w 1201"/>
                    <a:gd name="T27" fmla="*/ 34 h 513"/>
                    <a:gd name="T28" fmla="*/ 1165 w 1201"/>
                    <a:gd name="T29" fmla="*/ 39 h 513"/>
                    <a:gd name="T30" fmla="*/ 1169 w 1201"/>
                    <a:gd name="T31" fmla="*/ 45 h 513"/>
                    <a:gd name="T32" fmla="*/ 1174 w 1201"/>
                    <a:gd name="T33" fmla="*/ 52 h 513"/>
                    <a:gd name="T34" fmla="*/ 1177 w 1201"/>
                    <a:gd name="T35" fmla="*/ 58 h 513"/>
                    <a:gd name="T36" fmla="*/ 1181 w 1201"/>
                    <a:gd name="T37" fmla="*/ 65 h 513"/>
                    <a:gd name="T38" fmla="*/ 1184 w 1201"/>
                    <a:gd name="T39" fmla="*/ 74 h 513"/>
                    <a:gd name="T40" fmla="*/ 1188 w 1201"/>
                    <a:gd name="T41" fmla="*/ 83 h 513"/>
                    <a:gd name="T42" fmla="*/ 1190 w 1201"/>
                    <a:gd name="T43" fmla="*/ 90 h 513"/>
                    <a:gd name="T44" fmla="*/ 1192 w 1201"/>
                    <a:gd name="T45" fmla="*/ 97 h 513"/>
                    <a:gd name="T46" fmla="*/ 1193 w 1201"/>
                    <a:gd name="T47" fmla="*/ 103 h 513"/>
                    <a:gd name="T48" fmla="*/ 1195 w 1201"/>
                    <a:gd name="T49" fmla="*/ 110 h 513"/>
                    <a:gd name="T50" fmla="*/ 1197 w 1201"/>
                    <a:gd name="T51" fmla="*/ 118 h 513"/>
                    <a:gd name="T52" fmla="*/ 1198 w 1201"/>
                    <a:gd name="T53" fmla="*/ 132 h 513"/>
                    <a:gd name="T54" fmla="*/ 1200 w 1201"/>
                    <a:gd name="T55" fmla="*/ 144 h 513"/>
                    <a:gd name="T56" fmla="*/ 1200 w 1201"/>
                    <a:gd name="T57" fmla="*/ 155 h 513"/>
                    <a:gd name="T58" fmla="*/ 1200 w 1201"/>
                    <a:gd name="T59" fmla="*/ 167 h 513"/>
                    <a:gd name="T60" fmla="*/ 1199 w 1201"/>
                    <a:gd name="T61" fmla="*/ 180 h 513"/>
                    <a:gd name="T62" fmla="*/ 1198 w 1201"/>
                    <a:gd name="T63" fmla="*/ 191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1 h 513"/>
                    <a:gd name="T78" fmla="*/ 1171 w 1201"/>
                    <a:gd name="T79" fmla="*/ 270 h 513"/>
                    <a:gd name="T80" fmla="*/ 1165 w 1201"/>
                    <a:gd name="T81" fmla="*/ 278 h 513"/>
                    <a:gd name="T82" fmla="*/ 1161 w 1201"/>
                    <a:gd name="T83" fmla="*/ 284 h 513"/>
                    <a:gd name="T84" fmla="*/ 1155 w 1201"/>
                    <a:gd name="T85" fmla="*/ 291 h 513"/>
                    <a:gd name="T86" fmla="*/ 1149 w 1201"/>
                    <a:gd name="T87" fmla="*/ 297 h 513"/>
                    <a:gd name="T88" fmla="*/ 1143 w 1201"/>
                    <a:gd name="T89" fmla="*/ 301 h 513"/>
                    <a:gd name="T90" fmla="*/ 1136 w 1201"/>
                    <a:gd name="T91" fmla="*/ 306 h 513"/>
                    <a:gd name="T92" fmla="*/ 1129 w 1201"/>
                    <a:gd name="T93" fmla="*/ 310 h 513"/>
                    <a:gd name="T94" fmla="*/ 1122 w 1201"/>
                    <a:gd name="T95" fmla="*/ 313 h 513"/>
                    <a:gd name="T96" fmla="*/ 1117 w 1201"/>
                    <a:gd name="T97" fmla="*/ 315 h 513"/>
                    <a:gd name="T98" fmla="*/ 1109 w 1201"/>
                    <a:gd name="T99" fmla="*/ 316 h 513"/>
                    <a:gd name="T100" fmla="*/ 1102 w 1201"/>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3"/>
                    <a:gd name="T155" fmla="*/ 1201 w 1201"/>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3">
                      <a:moveTo>
                        <a:pt x="1102" y="317"/>
                      </a:moveTo>
                      <a:lnTo>
                        <a:pt x="0" y="512"/>
                      </a:lnTo>
                      <a:lnTo>
                        <a:pt x="0" y="195"/>
                      </a:lnTo>
                      <a:lnTo>
                        <a:pt x="1101" y="0"/>
                      </a:lnTo>
                      <a:lnTo>
                        <a:pt x="1107" y="1"/>
                      </a:lnTo>
                      <a:lnTo>
                        <a:pt x="1113" y="2"/>
                      </a:lnTo>
                      <a:lnTo>
                        <a:pt x="1119" y="3"/>
                      </a:lnTo>
                      <a:lnTo>
                        <a:pt x="1125" y="6"/>
                      </a:lnTo>
                      <a:lnTo>
                        <a:pt x="1130" y="8"/>
                      </a:lnTo>
                      <a:lnTo>
                        <a:pt x="1137" y="12"/>
                      </a:lnTo>
                      <a:lnTo>
                        <a:pt x="1144" y="17"/>
                      </a:lnTo>
                      <a:lnTo>
                        <a:pt x="1151" y="23"/>
                      </a:lnTo>
                      <a:lnTo>
                        <a:pt x="1156" y="28"/>
                      </a:lnTo>
                      <a:lnTo>
                        <a:pt x="1161" y="34"/>
                      </a:lnTo>
                      <a:lnTo>
                        <a:pt x="1165" y="39"/>
                      </a:lnTo>
                      <a:lnTo>
                        <a:pt x="1169" y="45"/>
                      </a:lnTo>
                      <a:lnTo>
                        <a:pt x="1174" y="52"/>
                      </a:lnTo>
                      <a:lnTo>
                        <a:pt x="1177" y="58"/>
                      </a:lnTo>
                      <a:lnTo>
                        <a:pt x="1181" y="65"/>
                      </a:lnTo>
                      <a:lnTo>
                        <a:pt x="1184" y="74"/>
                      </a:lnTo>
                      <a:lnTo>
                        <a:pt x="1188" y="83"/>
                      </a:lnTo>
                      <a:lnTo>
                        <a:pt x="1190" y="90"/>
                      </a:lnTo>
                      <a:lnTo>
                        <a:pt x="1192" y="97"/>
                      </a:lnTo>
                      <a:lnTo>
                        <a:pt x="1193" y="103"/>
                      </a:lnTo>
                      <a:lnTo>
                        <a:pt x="1195" y="110"/>
                      </a:lnTo>
                      <a:lnTo>
                        <a:pt x="1197" y="118"/>
                      </a:lnTo>
                      <a:lnTo>
                        <a:pt x="1198" y="132"/>
                      </a:lnTo>
                      <a:lnTo>
                        <a:pt x="1200" y="144"/>
                      </a:lnTo>
                      <a:lnTo>
                        <a:pt x="1200" y="155"/>
                      </a:lnTo>
                      <a:lnTo>
                        <a:pt x="1200" y="167"/>
                      </a:lnTo>
                      <a:lnTo>
                        <a:pt x="1199" y="180"/>
                      </a:lnTo>
                      <a:lnTo>
                        <a:pt x="1198" y="191"/>
                      </a:lnTo>
                      <a:lnTo>
                        <a:pt x="1196" y="200"/>
                      </a:lnTo>
                      <a:lnTo>
                        <a:pt x="1194" y="209"/>
                      </a:lnTo>
                      <a:lnTo>
                        <a:pt x="1191" y="221"/>
                      </a:lnTo>
                      <a:lnTo>
                        <a:pt x="1188" y="232"/>
                      </a:lnTo>
                      <a:lnTo>
                        <a:pt x="1184" y="243"/>
                      </a:lnTo>
                      <a:lnTo>
                        <a:pt x="1180" y="253"/>
                      </a:lnTo>
                      <a:lnTo>
                        <a:pt x="1176" y="261"/>
                      </a:lnTo>
                      <a:lnTo>
                        <a:pt x="1171" y="270"/>
                      </a:lnTo>
                      <a:lnTo>
                        <a:pt x="1165" y="278"/>
                      </a:lnTo>
                      <a:lnTo>
                        <a:pt x="1161" y="284"/>
                      </a:lnTo>
                      <a:lnTo>
                        <a:pt x="1155" y="291"/>
                      </a:lnTo>
                      <a:lnTo>
                        <a:pt x="1149" y="297"/>
                      </a:lnTo>
                      <a:lnTo>
                        <a:pt x="1143" y="301"/>
                      </a:lnTo>
                      <a:lnTo>
                        <a:pt x="1136" y="306"/>
                      </a:lnTo>
                      <a:lnTo>
                        <a:pt x="1129" y="310"/>
                      </a:lnTo>
                      <a:lnTo>
                        <a:pt x="1122" y="313"/>
                      </a:lnTo>
                      <a:lnTo>
                        <a:pt x="1117" y="315"/>
                      </a:lnTo>
                      <a:lnTo>
                        <a:pt x="1109" y="316"/>
                      </a:lnTo>
                      <a:lnTo>
                        <a:pt x="1102"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84" name="Oval 6"/>
                <p:cNvSpPr>
                  <a:spLocks noChangeArrowheads="1"/>
                </p:cNvSpPr>
                <p:nvPr/>
              </p:nvSpPr>
              <p:spPr bwMode="auto">
                <a:xfrm>
                  <a:off x="3533" y="1369"/>
                  <a:ext cx="201" cy="317"/>
                </a:xfrm>
                <a:prstGeom prst="ellipse">
                  <a:avLst/>
                </a:prstGeom>
                <a:solidFill>
                  <a:srgbClr val="C0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85" name="Oval 7"/>
                <p:cNvSpPr>
                  <a:spLocks noChangeArrowheads="1"/>
                </p:cNvSpPr>
                <p:nvPr/>
              </p:nvSpPr>
              <p:spPr bwMode="auto">
                <a:xfrm>
                  <a:off x="3609" y="1505"/>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3" name="Group 8"/>
              <p:cNvGrpSpPr>
                <a:grpSpLocks/>
              </p:cNvGrpSpPr>
              <p:nvPr/>
            </p:nvGrpSpPr>
            <p:grpSpPr bwMode="auto">
              <a:xfrm>
                <a:off x="3729" y="1252"/>
                <a:ext cx="1302" cy="513"/>
                <a:chOff x="3729" y="1252"/>
                <a:chExt cx="1302" cy="513"/>
              </a:xfrm>
            </p:grpSpPr>
            <p:sp>
              <p:nvSpPr>
                <p:cNvPr id="180" name="Freeform 9"/>
                <p:cNvSpPr>
                  <a:spLocks/>
                </p:cNvSpPr>
                <p:nvPr/>
              </p:nvSpPr>
              <p:spPr bwMode="auto">
                <a:xfrm>
                  <a:off x="3830" y="1252"/>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0 h 513"/>
                    <a:gd name="T10" fmla="*/ 1112 w 1201"/>
                    <a:gd name="T11" fmla="*/ 1 h 513"/>
                    <a:gd name="T12" fmla="*/ 1119 w 1201"/>
                    <a:gd name="T13" fmla="*/ 3 h 513"/>
                    <a:gd name="T14" fmla="*/ 1125 w 1201"/>
                    <a:gd name="T15" fmla="*/ 5 h 513"/>
                    <a:gd name="T16" fmla="*/ 1130 w 1201"/>
                    <a:gd name="T17" fmla="*/ 8 h 513"/>
                    <a:gd name="T18" fmla="*/ 1136 w 1201"/>
                    <a:gd name="T19" fmla="*/ 11 h 513"/>
                    <a:gd name="T20" fmla="*/ 1144 w 1201"/>
                    <a:gd name="T21" fmla="*/ 16 h 513"/>
                    <a:gd name="T22" fmla="*/ 1151 w 1201"/>
                    <a:gd name="T23" fmla="*/ 23 h 513"/>
                    <a:gd name="T24" fmla="*/ 1156 w 1201"/>
                    <a:gd name="T25" fmla="*/ 28 h 513"/>
                    <a:gd name="T26" fmla="*/ 1161 w 1201"/>
                    <a:gd name="T27" fmla="*/ 33 h 513"/>
                    <a:gd name="T28" fmla="*/ 1165 w 1201"/>
                    <a:gd name="T29" fmla="*/ 38 h 513"/>
                    <a:gd name="T30" fmla="*/ 1169 w 1201"/>
                    <a:gd name="T31" fmla="*/ 45 h 513"/>
                    <a:gd name="T32" fmla="*/ 1173 w 1201"/>
                    <a:gd name="T33" fmla="*/ 51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6 h 513"/>
                    <a:gd name="T46" fmla="*/ 1193 w 1201"/>
                    <a:gd name="T47" fmla="*/ 102 h 513"/>
                    <a:gd name="T48" fmla="*/ 1195 w 1201"/>
                    <a:gd name="T49" fmla="*/ 109 h 513"/>
                    <a:gd name="T50" fmla="*/ 1197 w 1201"/>
                    <a:gd name="T51" fmla="*/ 118 h 513"/>
                    <a:gd name="T52" fmla="*/ 1198 w 1201"/>
                    <a:gd name="T53" fmla="*/ 131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69 h 513"/>
                    <a:gd name="T80" fmla="*/ 1165 w 1201"/>
                    <a:gd name="T81" fmla="*/ 277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10 h 513"/>
                    <a:gd name="T94" fmla="*/ 1122 w 1201"/>
                    <a:gd name="T95" fmla="*/ 313 h 513"/>
                    <a:gd name="T96" fmla="*/ 1116 w 1201"/>
                    <a:gd name="T97" fmla="*/ 314 h 513"/>
                    <a:gd name="T98" fmla="*/ 1109 w 1201"/>
                    <a:gd name="T99" fmla="*/ 316 h 513"/>
                    <a:gd name="T100" fmla="*/ 1101 w 1201"/>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3"/>
                    <a:gd name="T155" fmla="*/ 1201 w 1201"/>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3">
                      <a:moveTo>
                        <a:pt x="1101" y="317"/>
                      </a:moveTo>
                      <a:lnTo>
                        <a:pt x="0" y="512"/>
                      </a:lnTo>
                      <a:lnTo>
                        <a:pt x="0" y="195"/>
                      </a:lnTo>
                      <a:lnTo>
                        <a:pt x="1101" y="0"/>
                      </a:lnTo>
                      <a:lnTo>
                        <a:pt x="1107" y="0"/>
                      </a:lnTo>
                      <a:lnTo>
                        <a:pt x="1112" y="1"/>
                      </a:lnTo>
                      <a:lnTo>
                        <a:pt x="1119" y="3"/>
                      </a:lnTo>
                      <a:lnTo>
                        <a:pt x="1125" y="5"/>
                      </a:lnTo>
                      <a:lnTo>
                        <a:pt x="1130" y="8"/>
                      </a:lnTo>
                      <a:lnTo>
                        <a:pt x="1136" y="11"/>
                      </a:lnTo>
                      <a:lnTo>
                        <a:pt x="1144" y="16"/>
                      </a:lnTo>
                      <a:lnTo>
                        <a:pt x="1151" y="23"/>
                      </a:lnTo>
                      <a:lnTo>
                        <a:pt x="1156" y="28"/>
                      </a:lnTo>
                      <a:lnTo>
                        <a:pt x="1161" y="33"/>
                      </a:lnTo>
                      <a:lnTo>
                        <a:pt x="1165" y="38"/>
                      </a:lnTo>
                      <a:lnTo>
                        <a:pt x="1169" y="45"/>
                      </a:lnTo>
                      <a:lnTo>
                        <a:pt x="1173" y="51"/>
                      </a:lnTo>
                      <a:lnTo>
                        <a:pt x="1177" y="58"/>
                      </a:lnTo>
                      <a:lnTo>
                        <a:pt x="1180" y="65"/>
                      </a:lnTo>
                      <a:lnTo>
                        <a:pt x="1184" y="74"/>
                      </a:lnTo>
                      <a:lnTo>
                        <a:pt x="1187" y="83"/>
                      </a:lnTo>
                      <a:lnTo>
                        <a:pt x="1190" y="90"/>
                      </a:lnTo>
                      <a:lnTo>
                        <a:pt x="1192" y="96"/>
                      </a:lnTo>
                      <a:lnTo>
                        <a:pt x="1193" y="102"/>
                      </a:lnTo>
                      <a:lnTo>
                        <a:pt x="1195" y="109"/>
                      </a:lnTo>
                      <a:lnTo>
                        <a:pt x="1197" y="118"/>
                      </a:lnTo>
                      <a:lnTo>
                        <a:pt x="1198" y="131"/>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69"/>
                      </a:lnTo>
                      <a:lnTo>
                        <a:pt x="1165" y="277"/>
                      </a:lnTo>
                      <a:lnTo>
                        <a:pt x="1160" y="284"/>
                      </a:lnTo>
                      <a:lnTo>
                        <a:pt x="1155" y="291"/>
                      </a:lnTo>
                      <a:lnTo>
                        <a:pt x="1148" y="296"/>
                      </a:lnTo>
                      <a:lnTo>
                        <a:pt x="1142" y="301"/>
                      </a:lnTo>
                      <a:lnTo>
                        <a:pt x="1135" y="306"/>
                      </a:lnTo>
                      <a:lnTo>
                        <a:pt x="1129" y="310"/>
                      </a:lnTo>
                      <a:lnTo>
                        <a:pt x="1122" y="313"/>
                      </a:lnTo>
                      <a:lnTo>
                        <a:pt x="1116" y="314"/>
                      </a:lnTo>
                      <a:lnTo>
                        <a:pt x="1109" y="316"/>
                      </a:lnTo>
                      <a:lnTo>
                        <a:pt x="1101"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81" name="Oval 10"/>
                <p:cNvSpPr>
                  <a:spLocks noChangeArrowheads="1"/>
                </p:cNvSpPr>
                <p:nvPr/>
              </p:nvSpPr>
              <p:spPr bwMode="auto">
                <a:xfrm>
                  <a:off x="3729" y="1447"/>
                  <a:ext cx="202" cy="316"/>
                </a:xfrm>
                <a:prstGeom prst="ellipse">
                  <a:avLst/>
                </a:prstGeom>
                <a:solidFill>
                  <a:srgbClr val="E0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82" name="Oval 11"/>
                <p:cNvSpPr>
                  <a:spLocks noChangeArrowheads="1"/>
                </p:cNvSpPr>
                <p:nvPr/>
              </p:nvSpPr>
              <p:spPr bwMode="auto">
                <a:xfrm>
                  <a:off x="3810" y="1581"/>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4" name="Group 12"/>
              <p:cNvGrpSpPr>
                <a:grpSpLocks/>
              </p:cNvGrpSpPr>
              <p:nvPr/>
            </p:nvGrpSpPr>
            <p:grpSpPr bwMode="auto">
              <a:xfrm>
                <a:off x="3926" y="1337"/>
                <a:ext cx="1301" cy="514"/>
                <a:chOff x="3926" y="1337"/>
                <a:chExt cx="1301" cy="514"/>
              </a:xfrm>
            </p:grpSpPr>
            <p:sp>
              <p:nvSpPr>
                <p:cNvPr id="173" name="Freeform 13"/>
                <p:cNvSpPr>
                  <a:spLocks/>
                </p:cNvSpPr>
                <p:nvPr/>
              </p:nvSpPr>
              <p:spPr bwMode="auto">
                <a:xfrm>
                  <a:off x="4027" y="1337"/>
                  <a:ext cx="1200" cy="514"/>
                </a:xfrm>
                <a:custGeom>
                  <a:avLst/>
                  <a:gdLst>
                    <a:gd name="T0" fmla="*/ 1101 w 1200"/>
                    <a:gd name="T1" fmla="*/ 317 h 514"/>
                    <a:gd name="T2" fmla="*/ 0 w 1200"/>
                    <a:gd name="T3" fmla="*/ 513 h 514"/>
                    <a:gd name="T4" fmla="*/ 0 w 1200"/>
                    <a:gd name="T5" fmla="*/ 195 h 514"/>
                    <a:gd name="T6" fmla="*/ 1100 w 1200"/>
                    <a:gd name="T7" fmla="*/ 0 h 514"/>
                    <a:gd name="T8" fmla="*/ 1107 w 1200"/>
                    <a:gd name="T9" fmla="*/ 1 h 514"/>
                    <a:gd name="T10" fmla="*/ 1112 w 1200"/>
                    <a:gd name="T11" fmla="*/ 2 h 514"/>
                    <a:gd name="T12" fmla="*/ 1119 w 1200"/>
                    <a:gd name="T13" fmla="*/ 4 h 514"/>
                    <a:gd name="T14" fmla="*/ 1125 w 1200"/>
                    <a:gd name="T15" fmla="*/ 6 h 514"/>
                    <a:gd name="T16" fmla="*/ 1130 w 1200"/>
                    <a:gd name="T17" fmla="*/ 9 h 514"/>
                    <a:gd name="T18" fmla="*/ 1136 w 1200"/>
                    <a:gd name="T19" fmla="*/ 12 h 514"/>
                    <a:gd name="T20" fmla="*/ 1143 w 1200"/>
                    <a:gd name="T21" fmla="*/ 17 h 514"/>
                    <a:gd name="T22" fmla="*/ 1150 w 1200"/>
                    <a:gd name="T23" fmla="*/ 23 h 514"/>
                    <a:gd name="T24" fmla="*/ 1156 w 1200"/>
                    <a:gd name="T25" fmla="*/ 29 h 514"/>
                    <a:gd name="T26" fmla="*/ 1160 w 1200"/>
                    <a:gd name="T27" fmla="*/ 34 h 514"/>
                    <a:gd name="T28" fmla="*/ 1164 w 1200"/>
                    <a:gd name="T29" fmla="*/ 39 h 514"/>
                    <a:gd name="T30" fmla="*/ 1169 w 1200"/>
                    <a:gd name="T31" fmla="*/ 45 h 514"/>
                    <a:gd name="T32" fmla="*/ 1173 w 1200"/>
                    <a:gd name="T33" fmla="*/ 52 h 514"/>
                    <a:gd name="T34" fmla="*/ 1176 w 1200"/>
                    <a:gd name="T35" fmla="*/ 59 h 514"/>
                    <a:gd name="T36" fmla="*/ 1180 w 1200"/>
                    <a:gd name="T37" fmla="*/ 66 h 514"/>
                    <a:gd name="T38" fmla="*/ 1183 w 1200"/>
                    <a:gd name="T39" fmla="*/ 74 h 514"/>
                    <a:gd name="T40" fmla="*/ 1187 w 1200"/>
                    <a:gd name="T41" fmla="*/ 84 h 514"/>
                    <a:gd name="T42" fmla="*/ 1189 w 1200"/>
                    <a:gd name="T43" fmla="*/ 91 h 514"/>
                    <a:gd name="T44" fmla="*/ 1191 w 1200"/>
                    <a:gd name="T45" fmla="*/ 97 h 514"/>
                    <a:gd name="T46" fmla="*/ 1193 w 1200"/>
                    <a:gd name="T47" fmla="*/ 103 h 514"/>
                    <a:gd name="T48" fmla="*/ 1194 w 1200"/>
                    <a:gd name="T49" fmla="*/ 110 h 514"/>
                    <a:gd name="T50" fmla="*/ 1196 w 1200"/>
                    <a:gd name="T51" fmla="*/ 119 h 514"/>
                    <a:gd name="T52" fmla="*/ 1198 w 1200"/>
                    <a:gd name="T53" fmla="*/ 132 h 514"/>
                    <a:gd name="T54" fmla="*/ 1199 w 1200"/>
                    <a:gd name="T55" fmla="*/ 144 h 514"/>
                    <a:gd name="T56" fmla="*/ 1199 w 1200"/>
                    <a:gd name="T57" fmla="*/ 156 h 514"/>
                    <a:gd name="T58" fmla="*/ 1199 w 1200"/>
                    <a:gd name="T59" fmla="*/ 167 h 514"/>
                    <a:gd name="T60" fmla="*/ 1198 w 1200"/>
                    <a:gd name="T61" fmla="*/ 180 h 514"/>
                    <a:gd name="T62" fmla="*/ 1197 w 1200"/>
                    <a:gd name="T63" fmla="*/ 191 h 514"/>
                    <a:gd name="T64" fmla="*/ 1196 w 1200"/>
                    <a:gd name="T65" fmla="*/ 200 h 514"/>
                    <a:gd name="T66" fmla="*/ 1194 w 1200"/>
                    <a:gd name="T67" fmla="*/ 210 h 514"/>
                    <a:gd name="T68" fmla="*/ 1191 w 1200"/>
                    <a:gd name="T69" fmla="*/ 222 h 514"/>
                    <a:gd name="T70" fmla="*/ 1188 w 1200"/>
                    <a:gd name="T71" fmla="*/ 233 h 514"/>
                    <a:gd name="T72" fmla="*/ 1184 w 1200"/>
                    <a:gd name="T73" fmla="*/ 244 h 514"/>
                    <a:gd name="T74" fmla="*/ 1180 w 1200"/>
                    <a:gd name="T75" fmla="*/ 254 h 514"/>
                    <a:gd name="T76" fmla="*/ 1176 w 1200"/>
                    <a:gd name="T77" fmla="*/ 261 h 514"/>
                    <a:gd name="T78" fmla="*/ 1170 w 1200"/>
                    <a:gd name="T79" fmla="*/ 270 h 514"/>
                    <a:gd name="T80" fmla="*/ 1165 w 1200"/>
                    <a:gd name="T81" fmla="*/ 278 h 514"/>
                    <a:gd name="T82" fmla="*/ 1160 w 1200"/>
                    <a:gd name="T83" fmla="*/ 284 h 514"/>
                    <a:gd name="T84" fmla="*/ 1154 w 1200"/>
                    <a:gd name="T85" fmla="*/ 292 h 514"/>
                    <a:gd name="T86" fmla="*/ 1148 w 1200"/>
                    <a:gd name="T87" fmla="*/ 297 h 514"/>
                    <a:gd name="T88" fmla="*/ 1142 w 1200"/>
                    <a:gd name="T89" fmla="*/ 302 h 514"/>
                    <a:gd name="T90" fmla="*/ 1135 w 1200"/>
                    <a:gd name="T91" fmla="*/ 306 h 514"/>
                    <a:gd name="T92" fmla="*/ 1129 w 1200"/>
                    <a:gd name="T93" fmla="*/ 310 h 514"/>
                    <a:gd name="T94" fmla="*/ 1121 w 1200"/>
                    <a:gd name="T95" fmla="*/ 314 h 514"/>
                    <a:gd name="T96" fmla="*/ 1116 w 1200"/>
                    <a:gd name="T97" fmla="*/ 315 h 514"/>
                    <a:gd name="T98" fmla="*/ 1108 w 1200"/>
                    <a:gd name="T99" fmla="*/ 317 h 514"/>
                    <a:gd name="T100" fmla="*/ 1101 w 1200"/>
                    <a:gd name="T101" fmla="*/ 317 h 5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0"/>
                    <a:gd name="T154" fmla="*/ 0 h 514"/>
                    <a:gd name="T155" fmla="*/ 1200 w 1200"/>
                    <a:gd name="T156" fmla="*/ 514 h 5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0" h="514">
                      <a:moveTo>
                        <a:pt x="1101" y="317"/>
                      </a:moveTo>
                      <a:lnTo>
                        <a:pt x="0" y="513"/>
                      </a:lnTo>
                      <a:lnTo>
                        <a:pt x="0" y="195"/>
                      </a:lnTo>
                      <a:lnTo>
                        <a:pt x="1100" y="0"/>
                      </a:lnTo>
                      <a:lnTo>
                        <a:pt x="1107" y="1"/>
                      </a:lnTo>
                      <a:lnTo>
                        <a:pt x="1112" y="2"/>
                      </a:lnTo>
                      <a:lnTo>
                        <a:pt x="1119" y="4"/>
                      </a:lnTo>
                      <a:lnTo>
                        <a:pt x="1125" y="6"/>
                      </a:lnTo>
                      <a:lnTo>
                        <a:pt x="1130" y="9"/>
                      </a:lnTo>
                      <a:lnTo>
                        <a:pt x="1136" y="12"/>
                      </a:lnTo>
                      <a:lnTo>
                        <a:pt x="1143" y="17"/>
                      </a:lnTo>
                      <a:lnTo>
                        <a:pt x="1150" y="23"/>
                      </a:lnTo>
                      <a:lnTo>
                        <a:pt x="1156" y="29"/>
                      </a:lnTo>
                      <a:lnTo>
                        <a:pt x="1160" y="34"/>
                      </a:lnTo>
                      <a:lnTo>
                        <a:pt x="1164" y="39"/>
                      </a:lnTo>
                      <a:lnTo>
                        <a:pt x="1169" y="45"/>
                      </a:lnTo>
                      <a:lnTo>
                        <a:pt x="1173" y="52"/>
                      </a:lnTo>
                      <a:lnTo>
                        <a:pt x="1176" y="59"/>
                      </a:lnTo>
                      <a:lnTo>
                        <a:pt x="1180" y="66"/>
                      </a:lnTo>
                      <a:lnTo>
                        <a:pt x="1183" y="74"/>
                      </a:lnTo>
                      <a:lnTo>
                        <a:pt x="1187" y="84"/>
                      </a:lnTo>
                      <a:lnTo>
                        <a:pt x="1189" y="91"/>
                      </a:lnTo>
                      <a:lnTo>
                        <a:pt x="1191" y="97"/>
                      </a:lnTo>
                      <a:lnTo>
                        <a:pt x="1193" y="103"/>
                      </a:lnTo>
                      <a:lnTo>
                        <a:pt x="1194" y="110"/>
                      </a:lnTo>
                      <a:lnTo>
                        <a:pt x="1196" y="119"/>
                      </a:lnTo>
                      <a:lnTo>
                        <a:pt x="1198" y="132"/>
                      </a:lnTo>
                      <a:lnTo>
                        <a:pt x="1199" y="144"/>
                      </a:lnTo>
                      <a:lnTo>
                        <a:pt x="1199" y="156"/>
                      </a:lnTo>
                      <a:lnTo>
                        <a:pt x="1199" y="167"/>
                      </a:lnTo>
                      <a:lnTo>
                        <a:pt x="1198" y="180"/>
                      </a:lnTo>
                      <a:lnTo>
                        <a:pt x="1197" y="191"/>
                      </a:lnTo>
                      <a:lnTo>
                        <a:pt x="1196" y="200"/>
                      </a:lnTo>
                      <a:lnTo>
                        <a:pt x="1194" y="210"/>
                      </a:lnTo>
                      <a:lnTo>
                        <a:pt x="1191" y="222"/>
                      </a:lnTo>
                      <a:lnTo>
                        <a:pt x="1188" y="233"/>
                      </a:lnTo>
                      <a:lnTo>
                        <a:pt x="1184" y="244"/>
                      </a:lnTo>
                      <a:lnTo>
                        <a:pt x="1180" y="254"/>
                      </a:lnTo>
                      <a:lnTo>
                        <a:pt x="1176" y="261"/>
                      </a:lnTo>
                      <a:lnTo>
                        <a:pt x="1170" y="270"/>
                      </a:lnTo>
                      <a:lnTo>
                        <a:pt x="1165" y="278"/>
                      </a:lnTo>
                      <a:lnTo>
                        <a:pt x="1160" y="284"/>
                      </a:lnTo>
                      <a:lnTo>
                        <a:pt x="1154" y="292"/>
                      </a:lnTo>
                      <a:lnTo>
                        <a:pt x="1148" y="297"/>
                      </a:lnTo>
                      <a:lnTo>
                        <a:pt x="1142" y="302"/>
                      </a:lnTo>
                      <a:lnTo>
                        <a:pt x="1135" y="306"/>
                      </a:lnTo>
                      <a:lnTo>
                        <a:pt x="1129" y="310"/>
                      </a:lnTo>
                      <a:lnTo>
                        <a:pt x="1121" y="314"/>
                      </a:lnTo>
                      <a:lnTo>
                        <a:pt x="1116" y="315"/>
                      </a:lnTo>
                      <a:lnTo>
                        <a:pt x="1108" y="317"/>
                      </a:lnTo>
                      <a:lnTo>
                        <a:pt x="1101" y="317"/>
                      </a:lnTo>
                    </a:path>
                  </a:pathLst>
                </a:custGeom>
                <a:solidFill>
                  <a:srgbClr val="C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75" name="Oval 14"/>
                <p:cNvSpPr>
                  <a:spLocks noChangeArrowheads="1"/>
                </p:cNvSpPr>
                <p:nvPr/>
              </p:nvSpPr>
              <p:spPr bwMode="auto">
                <a:xfrm>
                  <a:off x="3926" y="1533"/>
                  <a:ext cx="202" cy="316"/>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79" name="Oval 15"/>
                <p:cNvSpPr>
                  <a:spLocks noChangeArrowheads="1"/>
                </p:cNvSpPr>
                <p:nvPr/>
              </p:nvSpPr>
              <p:spPr bwMode="auto">
                <a:xfrm>
                  <a:off x="4005" y="1672"/>
                  <a:ext cx="25"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5" name="Group 16"/>
              <p:cNvGrpSpPr>
                <a:grpSpLocks/>
              </p:cNvGrpSpPr>
              <p:nvPr/>
            </p:nvGrpSpPr>
            <p:grpSpPr bwMode="auto">
              <a:xfrm>
                <a:off x="4121" y="1425"/>
                <a:ext cx="1301" cy="514"/>
                <a:chOff x="4121" y="1425"/>
                <a:chExt cx="1301" cy="514"/>
              </a:xfrm>
            </p:grpSpPr>
            <p:sp>
              <p:nvSpPr>
                <p:cNvPr id="170" name="Freeform 17"/>
                <p:cNvSpPr>
                  <a:spLocks/>
                </p:cNvSpPr>
                <p:nvPr/>
              </p:nvSpPr>
              <p:spPr bwMode="auto">
                <a:xfrm>
                  <a:off x="4221" y="1425"/>
                  <a:ext cx="1201" cy="514"/>
                </a:xfrm>
                <a:custGeom>
                  <a:avLst/>
                  <a:gdLst>
                    <a:gd name="T0" fmla="*/ 1102 w 1201"/>
                    <a:gd name="T1" fmla="*/ 317 h 514"/>
                    <a:gd name="T2" fmla="*/ 0 w 1201"/>
                    <a:gd name="T3" fmla="*/ 513 h 514"/>
                    <a:gd name="T4" fmla="*/ 0 w 1201"/>
                    <a:gd name="T5" fmla="*/ 195 h 514"/>
                    <a:gd name="T6" fmla="*/ 1101 w 1201"/>
                    <a:gd name="T7" fmla="*/ 0 h 514"/>
                    <a:gd name="T8" fmla="*/ 1107 w 1201"/>
                    <a:gd name="T9" fmla="*/ 1 h 514"/>
                    <a:gd name="T10" fmla="*/ 1113 w 1201"/>
                    <a:gd name="T11" fmla="*/ 2 h 514"/>
                    <a:gd name="T12" fmla="*/ 1119 w 1201"/>
                    <a:gd name="T13" fmla="*/ 4 h 514"/>
                    <a:gd name="T14" fmla="*/ 1125 w 1201"/>
                    <a:gd name="T15" fmla="*/ 6 h 514"/>
                    <a:gd name="T16" fmla="*/ 1130 w 1201"/>
                    <a:gd name="T17" fmla="*/ 8 h 514"/>
                    <a:gd name="T18" fmla="*/ 1137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4 w 1201"/>
                    <a:gd name="T33" fmla="*/ 52 h 514"/>
                    <a:gd name="T34" fmla="*/ 1177 w 1201"/>
                    <a:gd name="T35" fmla="*/ 59 h 514"/>
                    <a:gd name="T36" fmla="*/ 1181 w 1201"/>
                    <a:gd name="T37" fmla="*/ 66 h 514"/>
                    <a:gd name="T38" fmla="*/ 1184 w 1201"/>
                    <a:gd name="T39" fmla="*/ 74 h 514"/>
                    <a:gd name="T40" fmla="*/ 1188 w 1201"/>
                    <a:gd name="T41" fmla="*/ 84 h 514"/>
                    <a:gd name="T42" fmla="*/ 1190 w 1201"/>
                    <a:gd name="T43" fmla="*/ 91 h 514"/>
                    <a:gd name="T44" fmla="*/ 1192 w 1201"/>
                    <a:gd name="T45" fmla="*/ 97 h 514"/>
                    <a:gd name="T46" fmla="*/ 1193 w 1201"/>
                    <a:gd name="T47" fmla="*/ 103 h 514"/>
                    <a:gd name="T48" fmla="*/ 1195 w 1201"/>
                    <a:gd name="T49" fmla="*/ 110 h 514"/>
                    <a:gd name="T50" fmla="*/ 1197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8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3 w 1201"/>
                    <a:gd name="T89" fmla="*/ 302 h 514"/>
                    <a:gd name="T90" fmla="*/ 1136 w 1201"/>
                    <a:gd name="T91" fmla="*/ 306 h 514"/>
                    <a:gd name="T92" fmla="*/ 1129 w 1201"/>
                    <a:gd name="T93" fmla="*/ 310 h 514"/>
                    <a:gd name="T94" fmla="*/ 1122 w 1201"/>
                    <a:gd name="T95" fmla="*/ 314 h 514"/>
                    <a:gd name="T96" fmla="*/ 1117 w 1201"/>
                    <a:gd name="T97" fmla="*/ 315 h 514"/>
                    <a:gd name="T98" fmla="*/ 1109 w 1201"/>
                    <a:gd name="T99" fmla="*/ 317 h 514"/>
                    <a:gd name="T100" fmla="*/ 1102 w 1201"/>
                    <a:gd name="T101" fmla="*/ 317 h 5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4"/>
                    <a:gd name="T155" fmla="*/ 1201 w 1201"/>
                    <a:gd name="T156" fmla="*/ 514 h 5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4">
                      <a:moveTo>
                        <a:pt x="1102" y="317"/>
                      </a:moveTo>
                      <a:lnTo>
                        <a:pt x="0" y="513"/>
                      </a:lnTo>
                      <a:lnTo>
                        <a:pt x="0" y="195"/>
                      </a:lnTo>
                      <a:lnTo>
                        <a:pt x="1101" y="0"/>
                      </a:lnTo>
                      <a:lnTo>
                        <a:pt x="1107" y="1"/>
                      </a:lnTo>
                      <a:lnTo>
                        <a:pt x="1113" y="2"/>
                      </a:lnTo>
                      <a:lnTo>
                        <a:pt x="1119" y="4"/>
                      </a:lnTo>
                      <a:lnTo>
                        <a:pt x="1125" y="6"/>
                      </a:lnTo>
                      <a:lnTo>
                        <a:pt x="1130" y="8"/>
                      </a:lnTo>
                      <a:lnTo>
                        <a:pt x="1137" y="12"/>
                      </a:lnTo>
                      <a:lnTo>
                        <a:pt x="1144" y="17"/>
                      </a:lnTo>
                      <a:lnTo>
                        <a:pt x="1151" y="23"/>
                      </a:lnTo>
                      <a:lnTo>
                        <a:pt x="1156" y="29"/>
                      </a:lnTo>
                      <a:lnTo>
                        <a:pt x="1161" y="34"/>
                      </a:lnTo>
                      <a:lnTo>
                        <a:pt x="1165" y="39"/>
                      </a:lnTo>
                      <a:lnTo>
                        <a:pt x="1169" y="45"/>
                      </a:lnTo>
                      <a:lnTo>
                        <a:pt x="1174" y="52"/>
                      </a:lnTo>
                      <a:lnTo>
                        <a:pt x="1177" y="59"/>
                      </a:lnTo>
                      <a:lnTo>
                        <a:pt x="1181" y="66"/>
                      </a:lnTo>
                      <a:lnTo>
                        <a:pt x="1184" y="74"/>
                      </a:lnTo>
                      <a:lnTo>
                        <a:pt x="1188" y="84"/>
                      </a:lnTo>
                      <a:lnTo>
                        <a:pt x="1190" y="91"/>
                      </a:lnTo>
                      <a:lnTo>
                        <a:pt x="1192" y="97"/>
                      </a:lnTo>
                      <a:lnTo>
                        <a:pt x="1193" y="103"/>
                      </a:lnTo>
                      <a:lnTo>
                        <a:pt x="1195" y="110"/>
                      </a:lnTo>
                      <a:lnTo>
                        <a:pt x="1197" y="119"/>
                      </a:lnTo>
                      <a:lnTo>
                        <a:pt x="1198" y="132"/>
                      </a:lnTo>
                      <a:lnTo>
                        <a:pt x="1200" y="144"/>
                      </a:lnTo>
                      <a:lnTo>
                        <a:pt x="1200" y="156"/>
                      </a:lnTo>
                      <a:lnTo>
                        <a:pt x="1200" y="167"/>
                      </a:lnTo>
                      <a:lnTo>
                        <a:pt x="1199" y="180"/>
                      </a:lnTo>
                      <a:lnTo>
                        <a:pt x="1198" y="191"/>
                      </a:lnTo>
                      <a:lnTo>
                        <a:pt x="1196" y="200"/>
                      </a:lnTo>
                      <a:lnTo>
                        <a:pt x="1194" y="210"/>
                      </a:lnTo>
                      <a:lnTo>
                        <a:pt x="1191" y="222"/>
                      </a:lnTo>
                      <a:lnTo>
                        <a:pt x="1188" y="233"/>
                      </a:lnTo>
                      <a:lnTo>
                        <a:pt x="1184" y="244"/>
                      </a:lnTo>
                      <a:lnTo>
                        <a:pt x="1180" y="254"/>
                      </a:lnTo>
                      <a:lnTo>
                        <a:pt x="1176" y="261"/>
                      </a:lnTo>
                      <a:lnTo>
                        <a:pt x="1171" y="270"/>
                      </a:lnTo>
                      <a:lnTo>
                        <a:pt x="1165" y="278"/>
                      </a:lnTo>
                      <a:lnTo>
                        <a:pt x="1161" y="284"/>
                      </a:lnTo>
                      <a:lnTo>
                        <a:pt x="1155" y="292"/>
                      </a:lnTo>
                      <a:lnTo>
                        <a:pt x="1149" y="297"/>
                      </a:lnTo>
                      <a:lnTo>
                        <a:pt x="1143" y="302"/>
                      </a:lnTo>
                      <a:lnTo>
                        <a:pt x="1136" y="306"/>
                      </a:lnTo>
                      <a:lnTo>
                        <a:pt x="1129" y="310"/>
                      </a:lnTo>
                      <a:lnTo>
                        <a:pt x="1122" y="314"/>
                      </a:lnTo>
                      <a:lnTo>
                        <a:pt x="1117" y="315"/>
                      </a:lnTo>
                      <a:lnTo>
                        <a:pt x="1109" y="317"/>
                      </a:lnTo>
                      <a:lnTo>
                        <a:pt x="1102" y="317"/>
                      </a:lnTo>
                    </a:path>
                  </a:pathLst>
                </a:custGeom>
                <a:solidFill>
                  <a:srgbClr val="C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71" name="Oval 18"/>
                <p:cNvSpPr>
                  <a:spLocks noChangeArrowheads="1"/>
                </p:cNvSpPr>
                <p:nvPr/>
              </p:nvSpPr>
              <p:spPr bwMode="auto">
                <a:xfrm>
                  <a:off x="4121" y="1621"/>
                  <a:ext cx="199" cy="317"/>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72" name="Oval 19"/>
                <p:cNvSpPr>
                  <a:spLocks noChangeArrowheads="1"/>
                </p:cNvSpPr>
                <p:nvPr/>
              </p:nvSpPr>
              <p:spPr bwMode="auto">
                <a:xfrm>
                  <a:off x="4199" y="1757"/>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6" name="Group 20"/>
              <p:cNvGrpSpPr>
                <a:grpSpLocks/>
              </p:cNvGrpSpPr>
              <p:nvPr/>
            </p:nvGrpSpPr>
            <p:grpSpPr bwMode="auto">
              <a:xfrm>
                <a:off x="4313" y="1526"/>
                <a:ext cx="1301" cy="513"/>
                <a:chOff x="4313" y="1526"/>
                <a:chExt cx="1301" cy="513"/>
              </a:xfrm>
            </p:grpSpPr>
            <p:sp>
              <p:nvSpPr>
                <p:cNvPr id="167" name="Freeform 21"/>
                <p:cNvSpPr>
                  <a:spLocks/>
                </p:cNvSpPr>
                <p:nvPr/>
              </p:nvSpPr>
              <p:spPr bwMode="auto">
                <a:xfrm>
                  <a:off x="4414" y="1526"/>
                  <a:ext cx="1200" cy="513"/>
                </a:xfrm>
                <a:custGeom>
                  <a:avLst/>
                  <a:gdLst>
                    <a:gd name="T0" fmla="*/ 1101 w 1200"/>
                    <a:gd name="T1" fmla="*/ 317 h 513"/>
                    <a:gd name="T2" fmla="*/ 0 w 1200"/>
                    <a:gd name="T3" fmla="*/ 512 h 513"/>
                    <a:gd name="T4" fmla="*/ 0 w 1200"/>
                    <a:gd name="T5" fmla="*/ 195 h 513"/>
                    <a:gd name="T6" fmla="*/ 1100 w 1200"/>
                    <a:gd name="T7" fmla="*/ 0 h 513"/>
                    <a:gd name="T8" fmla="*/ 1107 w 1200"/>
                    <a:gd name="T9" fmla="*/ 1 h 513"/>
                    <a:gd name="T10" fmla="*/ 1112 w 1200"/>
                    <a:gd name="T11" fmla="*/ 1 h 513"/>
                    <a:gd name="T12" fmla="*/ 1119 w 1200"/>
                    <a:gd name="T13" fmla="*/ 3 h 513"/>
                    <a:gd name="T14" fmla="*/ 1125 w 1200"/>
                    <a:gd name="T15" fmla="*/ 6 h 513"/>
                    <a:gd name="T16" fmla="*/ 1130 w 1200"/>
                    <a:gd name="T17" fmla="*/ 8 h 513"/>
                    <a:gd name="T18" fmla="*/ 1136 w 1200"/>
                    <a:gd name="T19" fmla="*/ 12 h 513"/>
                    <a:gd name="T20" fmla="*/ 1144 w 1200"/>
                    <a:gd name="T21" fmla="*/ 17 h 513"/>
                    <a:gd name="T22" fmla="*/ 1151 w 1200"/>
                    <a:gd name="T23" fmla="*/ 23 h 513"/>
                    <a:gd name="T24" fmla="*/ 1156 w 1200"/>
                    <a:gd name="T25" fmla="*/ 28 h 513"/>
                    <a:gd name="T26" fmla="*/ 1161 w 1200"/>
                    <a:gd name="T27" fmla="*/ 34 h 513"/>
                    <a:gd name="T28" fmla="*/ 1164 w 1200"/>
                    <a:gd name="T29" fmla="*/ 39 h 513"/>
                    <a:gd name="T30" fmla="*/ 1169 w 1200"/>
                    <a:gd name="T31" fmla="*/ 45 h 513"/>
                    <a:gd name="T32" fmla="*/ 1173 w 1200"/>
                    <a:gd name="T33" fmla="*/ 52 h 513"/>
                    <a:gd name="T34" fmla="*/ 1176 w 1200"/>
                    <a:gd name="T35" fmla="*/ 58 h 513"/>
                    <a:gd name="T36" fmla="*/ 1180 w 1200"/>
                    <a:gd name="T37" fmla="*/ 65 h 513"/>
                    <a:gd name="T38" fmla="*/ 1184 w 1200"/>
                    <a:gd name="T39" fmla="*/ 74 h 513"/>
                    <a:gd name="T40" fmla="*/ 1187 w 1200"/>
                    <a:gd name="T41" fmla="*/ 83 h 513"/>
                    <a:gd name="T42" fmla="*/ 1190 w 1200"/>
                    <a:gd name="T43" fmla="*/ 90 h 513"/>
                    <a:gd name="T44" fmla="*/ 1191 w 1200"/>
                    <a:gd name="T45" fmla="*/ 97 h 513"/>
                    <a:gd name="T46" fmla="*/ 1193 w 1200"/>
                    <a:gd name="T47" fmla="*/ 103 h 513"/>
                    <a:gd name="T48" fmla="*/ 1195 w 1200"/>
                    <a:gd name="T49" fmla="*/ 110 h 513"/>
                    <a:gd name="T50" fmla="*/ 1196 w 1200"/>
                    <a:gd name="T51" fmla="*/ 118 h 513"/>
                    <a:gd name="T52" fmla="*/ 1198 w 1200"/>
                    <a:gd name="T53" fmla="*/ 132 h 513"/>
                    <a:gd name="T54" fmla="*/ 1199 w 1200"/>
                    <a:gd name="T55" fmla="*/ 143 h 513"/>
                    <a:gd name="T56" fmla="*/ 1199 w 1200"/>
                    <a:gd name="T57" fmla="*/ 155 h 513"/>
                    <a:gd name="T58" fmla="*/ 1199 w 1200"/>
                    <a:gd name="T59" fmla="*/ 167 h 513"/>
                    <a:gd name="T60" fmla="*/ 1198 w 1200"/>
                    <a:gd name="T61" fmla="*/ 180 h 513"/>
                    <a:gd name="T62" fmla="*/ 1197 w 1200"/>
                    <a:gd name="T63" fmla="*/ 191 h 513"/>
                    <a:gd name="T64" fmla="*/ 1196 w 1200"/>
                    <a:gd name="T65" fmla="*/ 200 h 513"/>
                    <a:gd name="T66" fmla="*/ 1194 w 1200"/>
                    <a:gd name="T67" fmla="*/ 209 h 513"/>
                    <a:gd name="T68" fmla="*/ 1191 w 1200"/>
                    <a:gd name="T69" fmla="*/ 221 h 513"/>
                    <a:gd name="T70" fmla="*/ 1188 w 1200"/>
                    <a:gd name="T71" fmla="*/ 232 h 513"/>
                    <a:gd name="T72" fmla="*/ 1184 w 1200"/>
                    <a:gd name="T73" fmla="*/ 243 h 513"/>
                    <a:gd name="T74" fmla="*/ 1180 w 1200"/>
                    <a:gd name="T75" fmla="*/ 253 h 513"/>
                    <a:gd name="T76" fmla="*/ 1176 w 1200"/>
                    <a:gd name="T77" fmla="*/ 260 h 513"/>
                    <a:gd name="T78" fmla="*/ 1170 w 1200"/>
                    <a:gd name="T79" fmla="*/ 270 h 513"/>
                    <a:gd name="T80" fmla="*/ 1165 w 1200"/>
                    <a:gd name="T81" fmla="*/ 278 h 513"/>
                    <a:gd name="T82" fmla="*/ 1160 w 1200"/>
                    <a:gd name="T83" fmla="*/ 284 h 513"/>
                    <a:gd name="T84" fmla="*/ 1155 w 1200"/>
                    <a:gd name="T85" fmla="*/ 291 h 513"/>
                    <a:gd name="T86" fmla="*/ 1148 w 1200"/>
                    <a:gd name="T87" fmla="*/ 297 h 513"/>
                    <a:gd name="T88" fmla="*/ 1142 w 1200"/>
                    <a:gd name="T89" fmla="*/ 301 h 513"/>
                    <a:gd name="T90" fmla="*/ 1135 w 1200"/>
                    <a:gd name="T91" fmla="*/ 306 h 513"/>
                    <a:gd name="T92" fmla="*/ 1129 w 1200"/>
                    <a:gd name="T93" fmla="*/ 310 h 513"/>
                    <a:gd name="T94" fmla="*/ 1122 w 1200"/>
                    <a:gd name="T95" fmla="*/ 313 h 513"/>
                    <a:gd name="T96" fmla="*/ 1116 w 1200"/>
                    <a:gd name="T97" fmla="*/ 315 h 513"/>
                    <a:gd name="T98" fmla="*/ 1108 w 1200"/>
                    <a:gd name="T99" fmla="*/ 316 h 513"/>
                    <a:gd name="T100" fmla="*/ 1101 w 1200"/>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0"/>
                    <a:gd name="T154" fmla="*/ 0 h 513"/>
                    <a:gd name="T155" fmla="*/ 1200 w 1200"/>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0" h="513">
                      <a:moveTo>
                        <a:pt x="1101" y="317"/>
                      </a:moveTo>
                      <a:lnTo>
                        <a:pt x="0" y="512"/>
                      </a:lnTo>
                      <a:lnTo>
                        <a:pt x="0" y="195"/>
                      </a:lnTo>
                      <a:lnTo>
                        <a:pt x="1100" y="0"/>
                      </a:lnTo>
                      <a:lnTo>
                        <a:pt x="1107" y="1"/>
                      </a:lnTo>
                      <a:lnTo>
                        <a:pt x="1112" y="1"/>
                      </a:lnTo>
                      <a:lnTo>
                        <a:pt x="1119" y="3"/>
                      </a:lnTo>
                      <a:lnTo>
                        <a:pt x="1125" y="6"/>
                      </a:lnTo>
                      <a:lnTo>
                        <a:pt x="1130" y="8"/>
                      </a:lnTo>
                      <a:lnTo>
                        <a:pt x="1136" y="12"/>
                      </a:lnTo>
                      <a:lnTo>
                        <a:pt x="1144" y="17"/>
                      </a:lnTo>
                      <a:lnTo>
                        <a:pt x="1151" y="23"/>
                      </a:lnTo>
                      <a:lnTo>
                        <a:pt x="1156" y="28"/>
                      </a:lnTo>
                      <a:lnTo>
                        <a:pt x="1161" y="34"/>
                      </a:lnTo>
                      <a:lnTo>
                        <a:pt x="1164" y="39"/>
                      </a:lnTo>
                      <a:lnTo>
                        <a:pt x="1169" y="45"/>
                      </a:lnTo>
                      <a:lnTo>
                        <a:pt x="1173" y="52"/>
                      </a:lnTo>
                      <a:lnTo>
                        <a:pt x="1176" y="58"/>
                      </a:lnTo>
                      <a:lnTo>
                        <a:pt x="1180" y="65"/>
                      </a:lnTo>
                      <a:lnTo>
                        <a:pt x="1184" y="74"/>
                      </a:lnTo>
                      <a:lnTo>
                        <a:pt x="1187" y="83"/>
                      </a:lnTo>
                      <a:lnTo>
                        <a:pt x="1190" y="90"/>
                      </a:lnTo>
                      <a:lnTo>
                        <a:pt x="1191" y="97"/>
                      </a:lnTo>
                      <a:lnTo>
                        <a:pt x="1193" y="103"/>
                      </a:lnTo>
                      <a:lnTo>
                        <a:pt x="1195" y="110"/>
                      </a:lnTo>
                      <a:lnTo>
                        <a:pt x="1196" y="118"/>
                      </a:lnTo>
                      <a:lnTo>
                        <a:pt x="1198" y="132"/>
                      </a:lnTo>
                      <a:lnTo>
                        <a:pt x="1199" y="143"/>
                      </a:lnTo>
                      <a:lnTo>
                        <a:pt x="1199" y="155"/>
                      </a:lnTo>
                      <a:lnTo>
                        <a:pt x="1199" y="167"/>
                      </a:lnTo>
                      <a:lnTo>
                        <a:pt x="1198" y="180"/>
                      </a:lnTo>
                      <a:lnTo>
                        <a:pt x="1197" y="191"/>
                      </a:lnTo>
                      <a:lnTo>
                        <a:pt x="1196" y="200"/>
                      </a:lnTo>
                      <a:lnTo>
                        <a:pt x="1194" y="209"/>
                      </a:lnTo>
                      <a:lnTo>
                        <a:pt x="1191" y="221"/>
                      </a:lnTo>
                      <a:lnTo>
                        <a:pt x="1188" y="232"/>
                      </a:lnTo>
                      <a:lnTo>
                        <a:pt x="1184" y="243"/>
                      </a:lnTo>
                      <a:lnTo>
                        <a:pt x="1180" y="253"/>
                      </a:lnTo>
                      <a:lnTo>
                        <a:pt x="1176" y="260"/>
                      </a:lnTo>
                      <a:lnTo>
                        <a:pt x="1170" y="270"/>
                      </a:lnTo>
                      <a:lnTo>
                        <a:pt x="1165" y="278"/>
                      </a:lnTo>
                      <a:lnTo>
                        <a:pt x="1160" y="284"/>
                      </a:lnTo>
                      <a:lnTo>
                        <a:pt x="1155" y="291"/>
                      </a:lnTo>
                      <a:lnTo>
                        <a:pt x="1148" y="297"/>
                      </a:lnTo>
                      <a:lnTo>
                        <a:pt x="1142" y="301"/>
                      </a:lnTo>
                      <a:lnTo>
                        <a:pt x="1135" y="306"/>
                      </a:lnTo>
                      <a:lnTo>
                        <a:pt x="1129" y="310"/>
                      </a:lnTo>
                      <a:lnTo>
                        <a:pt x="1122" y="313"/>
                      </a:lnTo>
                      <a:lnTo>
                        <a:pt x="1116" y="315"/>
                      </a:lnTo>
                      <a:lnTo>
                        <a:pt x="1108" y="316"/>
                      </a:lnTo>
                      <a:lnTo>
                        <a:pt x="1101" y="317"/>
                      </a:lnTo>
                    </a:path>
                  </a:pathLst>
                </a:custGeom>
                <a:solidFill>
                  <a:srgbClr val="C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68" name="Oval 22"/>
                <p:cNvSpPr>
                  <a:spLocks noChangeArrowheads="1"/>
                </p:cNvSpPr>
                <p:nvPr/>
              </p:nvSpPr>
              <p:spPr bwMode="auto">
                <a:xfrm>
                  <a:off x="4313" y="1721"/>
                  <a:ext cx="202" cy="317"/>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69" name="Oval 23"/>
                <p:cNvSpPr>
                  <a:spLocks noChangeArrowheads="1"/>
                </p:cNvSpPr>
                <p:nvPr/>
              </p:nvSpPr>
              <p:spPr bwMode="auto">
                <a:xfrm>
                  <a:off x="4394" y="1857"/>
                  <a:ext cx="25"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7" name="Group 24"/>
              <p:cNvGrpSpPr>
                <a:grpSpLocks/>
              </p:cNvGrpSpPr>
              <p:nvPr/>
            </p:nvGrpSpPr>
            <p:grpSpPr bwMode="auto">
              <a:xfrm>
                <a:off x="3675" y="944"/>
                <a:ext cx="1301" cy="513"/>
                <a:chOff x="3675" y="944"/>
                <a:chExt cx="1301" cy="513"/>
              </a:xfrm>
            </p:grpSpPr>
            <p:sp>
              <p:nvSpPr>
                <p:cNvPr id="164" name="Freeform 25"/>
                <p:cNvSpPr>
                  <a:spLocks/>
                </p:cNvSpPr>
                <p:nvPr/>
              </p:nvSpPr>
              <p:spPr bwMode="auto">
                <a:xfrm>
                  <a:off x="3775" y="944"/>
                  <a:ext cx="1201" cy="513"/>
                </a:xfrm>
                <a:custGeom>
                  <a:avLst/>
                  <a:gdLst>
                    <a:gd name="T0" fmla="*/ 1102 w 1201"/>
                    <a:gd name="T1" fmla="*/ 317 h 513"/>
                    <a:gd name="T2" fmla="*/ 1 w 1201"/>
                    <a:gd name="T3" fmla="*/ 512 h 513"/>
                    <a:gd name="T4" fmla="*/ 0 w 1201"/>
                    <a:gd name="T5" fmla="*/ 195 h 513"/>
                    <a:gd name="T6" fmla="*/ 1101 w 1201"/>
                    <a:gd name="T7" fmla="*/ 0 h 513"/>
                    <a:gd name="T8" fmla="*/ 1108 w 1201"/>
                    <a:gd name="T9" fmla="*/ 0 h 513"/>
                    <a:gd name="T10" fmla="*/ 1113 w 1201"/>
                    <a:gd name="T11" fmla="*/ 1 h 513"/>
                    <a:gd name="T12" fmla="*/ 1120 w 1201"/>
                    <a:gd name="T13" fmla="*/ 3 h 513"/>
                    <a:gd name="T14" fmla="*/ 1125 w 1201"/>
                    <a:gd name="T15" fmla="*/ 5 h 513"/>
                    <a:gd name="T16" fmla="*/ 1131 w 1201"/>
                    <a:gd name="T17" fmla="*/ 8 h 513"/>
                    <a:gd name="T18" fmla="*/ 1137 w 1201"/>
                    <a:gd name="T19" fmla="*/ 11 h 513"/>
                    <a:gd name="T20" fmla="*/ 1144 w 1201"/>
                    <a:gd name="T21" fmla="*/ 16 h 513"/>
                    <a:gd name="T22" fmla="*/ 1151 w 1201"/>
                    <a:gd name="T23" fmla="*/ 23 h 513"/>
                    <a:gd name="T24" fmla="*/ 1157 w 1201"/>
                    <a:gd name="T25" fmla="*/ 28 h 513"/>
                    <a:gd name="T26" fmla="*/ 1161 w 1201"/>
                    <a:gd name="T27" fmla="*/ 33 h 513"/>
                    <a:gd name="T28" fmla="*/ 1165 w 1201"/>
                    <a:gd name="T29" fmla="*/ 38 h 513"/>
                    <a:gd name="T30" fmla="*/ 1169 w 1201"/>
                    <a:gd name="T31" fmla="*/ 45 h 513"/>
                    <a:gd name="T32" fmla="*/ 1174 w 1201"/>
                    <a:gd name="T33" fmla="*/ 51 h 513"/>
                    <a:gd name="T34" fmla="*/ 1177 w 1201"/>
                    <a:gd name="T35" fmla="*/ 58 h 513"/>
                    <a:gd name="T36" fmla="*/ 1181 w 1201"/>
                    <a:gd name="T37" fmla="*/ 65 h 513"/>
                    <a:gd name="T38" fmla="*/ 1184 w 1201"/>
                    <a:gd name="T39" fmla="*/ 74 h 513"/>
                    <a:gd name="T40" fmla="*/ 1188 w 1201"/>
                    <a:gd name="T41" fmla="*/ 83 h 513"/>
                    <a:gd name="T42" fmla="*/ 1190 w 1201"/>
                    <a:gd name="T43" fmla="*/ 90 h 513"/>
                    <a:gd name="T44" fmla="*/ 1192 w 1201"/>
                    <a:gd name="T45" fmla="*/ 96 h 513"/>
                    <a:gd name="T46" fmla="*/ 1194 w 1201"/>
                    <a:gd name="T47" fmla="*/ 103 h 513"/>
                    <a:gd name="T48" fmla="*/ 1195 w 1201"/>
                    <a:gd name="T49" fmla="*/ 110 h 513"/>
                    <a:gd name="T50" fmla="*/ 1197 w 1201"/>
                    <a:gd name="T51" fmla="*/ 118 h 513"/>
                    <a:gd name="T52" fmla="*/ 1199 w 1201"/>
                    <a:gd name="T53" fmla="*/ 131 h 513"/>
                    <a:gd name="T54" fmla="*/ 1200 w 1201"/>
                    <a:gd name="T55" fmla="*/ 143 h 513"/>
                    <a:gd name="T56" fmla="*/ 1200 w 1201"/>
                    <a:gd name="T57" fmla="*/ 155 h 513"/>
                    <a:gd name="T58" fmla="*/ 1200 w 1201"/>
                    <a:gd name="T59" fmla="*/ 167 h 513"/>
                    <a:gd name="T60" fmla="*/ 1199 w 1201"/>
                    <a:gd name="T61" fmla="*/ 179 h 513"/>
                    <a:gd name="T62" fmla="*/ 1198 w 1201"/>
                    <a:gd name="T63" fmla="*/ 190 h 513"/>
                    <a:gd name="T64" fmla="*/ 1197 w 1201"/>
                    <a:gd name="T65" fmla="*/ 200 h 513"/>
                    <a:gd name="T66" fmla="*/ 1195 w 1201"/>
                    <a:gd name="T67" fmla="*/ 209 h 513"/>
                    <a:gd name="T68" fmla="*/ 1192 w 1201"/>
                    <a:gd name="T69" fmla="*/ 221 h 513"/>
                    <a:gd name="T70" fmla="*/ 1189 w 1201"/>
                    <a:gd name="T71" fmla="*/ 232 h 513"/>
                    <a:gd name="T72" fmla="*/ 1185 w 1201"/>
                    <a:gd name="T73" fmla="*/ 243 h 513"/>
                    <a:gd name="T74" fmla="*/ 1180 w 1201"/>
                    <a:gd name="T75" fmla="*/ 253 h 513"/>
                    <a:gd name="T76" fmla="*/ 1177 w 1201"/>
                    <a:gd name="T77" fmla="*/ 260 h 513"/>
                    <a:gd name="T78" fmla="*/ 1171 w 1201"/>
                    <a:gd name="T79" fmla="*/ 270 h 513"/>
                    <a:gd name="T80" fmla="*/ 1165 w 1201"/>
                    <a:gd name="T81" fmla="*/ 277 h 513"/>
                    <a:gd name="T82" fmla="*/ 1161 w 1201"/>
                    <a:gd name="T83" fmla="*/ 284 h 513"/>
                    <a:gd name="T84" fmla="*/ 1155 w 1201"/>
                    <a:gd name="T85" fmla="*/ 291 h 513"/>
                    <a:gd name="T86" fmla="*/ 1149 w 1201"/>
                    <a:gd name="T87" fmla="*/ 296 h 513"/>
                    <a:gd name="T88" fmla="*/ 1143 w 1201"/>
                    <a:gd name="T89" fmla="*/ 301 h 513"/>
                    <a:gd name="T90" fmla="*/ 1136 w 1201"/>
                    <a:gd name="T91" fmla="*/ 306 h 513"/>
                    <a:gd name="T92" fmla="*/ 1130 w 1201"/>
                    <a:gd name="T93" fmla="*/ 310 h 513"/>
                    <a:gd name="T94" fmla="*/ 1122 w 1201"/>
                    <a:gd name="T95" fmla="*/ 313 h 513"/>
                    <a:gd name="T96" fmla="*/ 1117 w 1201"/>
                    <a:gd name="T97" fmla="*/ 314 h 513"/>
                    <a:gd name="T98" fmla="*/ 1109 w 1201"/>
                    <a:gd name="T99" fmla="*/ 316 h 513"/>
                    <a:gd name="T100" fmla="*/ 1102 w 1201"/>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3"/>
                    <a:gd name="T155" fmla="*/ 1201 w 1201"/>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3">
                      <a:moveTo>
                        <a:pt x="1102" y="317"/>
                      </a:moveTo>
                      <a:lnTo>
                        <a:pt x="1" y="512"/>
                      </a:lnTo>
                      <a:lnTo>
                        <a:pt x="0" y="195"/>
                      </a:lnTo>
                      <a:lnTo>
                        <a:pt x="1101" y="0"/>
                      </a:lnTo>
                      <a:lnTo>
                        <a:pt x="1108" y="0"/>
                      </a:lnTo>
                      <a:lnTo>
                        <a:pt x="1113" y="1"/>
                      </a:lnTo>
                      <a:lnTo>
                        <a:pt x="1120" y="3"/>
                      </a:lnTo>
                      <a:lnTo>
                        <a:pt x="1125" y="5"/>
                      </a:lnTo>
                      <a:lnTo>
                        <a:pt x="1131" y="8"/>
                      </a:lnTo>
                      <a:lnTo>
                        <a:pt x="1137" y="11"/>
                      </a:lnTo>
                      <a:lnTo>
                        <a:pt x="1144" y="16"/>
                      </a:lnTo>
                      <a:lnTo>
                        <a:pt x="1151" y="23"/>
                      </a:lnTo>
                      <a:lnTo>
                        <a:pt x="1157" y="28"/>
                      </a:lnTo>
                      <a:lnTo>
                        <a:pt x="1161" y="33"/>
                      </a:lnTo>
                      <a:lnTo>
                        <a:pt x="1165" y="38"/>
                      </a:lnTo>
                      <a:lnTo>
                        <a:pt x="1169" y="45"/>
                      </a:lnTo>
                      <a:lnTo>
                        <a:pt x="1174" y="51"/>
                      </a:lnTo>
                      <a:lnTo>
                        <a:pt x="1177" y="58"/>
                      </a:lnTo>
                      <a:lnTo>
                        <a:pt x="1181" y="65"/>
                      </a:lnTo>
                      <a:lnTo>
                        <a:pt x="1184" y="74"/>
                      </a:lnTo>
                      <a:lnTo>
                        <a:pt x="1188" y="83"/>
                      </a:lnTo>
                      <a:lnTo>
                        <a:pt x="1190" y="90"/>
                      </a:lnTo>
                      <a:lnTo>
                        <a:pt x="1192" y="96"/>
                      </a:lnTo>
                      <a:lnTo>
                        <a:pt x="1194" y="103"/>
                      </a:lnTo>
                      <a:lnTo>
                        <a:pt x="1195" y="110"/>
                      </a:lnTo>
                      <a:lnTo>
                        <a:pt x="1197" y="118"/>
                      </a:lnTo>
                      <a:lnTo>
                        <a:pt x="1199" y="131"/>
                      </a:lnTo>
                      <a:lnTo>
                        <a:pt x="1200" y="143"/>
                      </a:lnTo>
                      <a:lnTo>
                        <a:pt x="1200" y="155"/>
                      </a:lnTo>
                      <a:lnTo>
                        <a:pt x="1200" y="167"/>
                      </a:lnTo>
                      <a:lnTo>
                        <a:pt x="1199" y="179"/>
                      </a:lnTo>
                      <a:lnTo>
                        <a:pt x="1198" y="190"/>
                      </a:lnTo>
                      <a:lnTo>
                        <a:pt x="1197" y="200"/>
                      </a:lnTo>
                      <a:lnTo>
                        <a:pt x="1195" y="209"/>
                      </a:lnTo>
                      <a:lnTo>
                        <a:pt x="1192" y="221"/>
                      </a:lnTo>
                      <a:lnTo>
                        <a:pt x="1189" y="232"/>
                      </a:lnTo>
                      <a:lnTo>
                        <a:pt x="1185" y="243"/>
                      </a:lnTo>
                      <a:lnTo>
                        <a:pt x="1180" y="253"/>
                      </a:lnTo>
                      <a:lnTo>
                        <a:pt x="1177" y="260"/>
                      </a:lnTo>
                      <a:lnTo>
                        <a:pt x="1171" y="270"/>
                      </a:lnTo>
                      <a:lnTo>
                        <a:pt x="1165" y="277"/>
                      </a:lnTo>
                      <a:lnTo>
                        <a:pt x="1161" y="284"/>
                      </a:lnTo>
                      <a:lnTo>
                        <a:pt x="1155" y="291"/>
                      </a:lnTo>
                      <a:lnTo>
                        <a:pt x="1149" y="296"/>
                      </a:lnTo>
                      <a:lnTo>
                        <a:pt x="1143" y="301"/>
                      </a:lnTo>
                      <a:lnTo>
                        <a:pt x="1136" y="306"/>
                      </a:lnTo>
                      <a:lnTo>
                        <a:pt x="1130" y="310"/>
                      </a:lnTo>
                      <a:lnTo>
                        <a:pt x="1122" y="313"/>
                      </a:lnTo>
                      <a:lnTo>
                        <a:pt x="1117" y="314"/>
                      </a:lnTo>
                      <a:lnTo>
                        <a:pt x="1109" y="316"/>
                      </a:lnTo>
                      <a:lnTo>
                        <a:pt x="1102"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65" name="Oval 26"/>
                <p:cNvSpPr>
                  <a:spLocks noChangeArrowheads="1"/>
                </p:cNvSpPr>
                <p:nvPr/>
              </p:nvSpPr>
              <p:spPr bwMode="auto">
                <a:xfrm>
                  <a:off x="3675" y="1139"/>
                  <a:ext cx="201" cy="316"/>
                </a:xfrm>
                <a:prstGeom prst="ellipse">
                  <a:avLst/>
                </a:prstGeom>
                <a:solidFill>
                  <a:srgbClr val="C0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66" name="Oval 27"/>
                <p:cNvSpPr>
                  <a:spLocks noChangeArrowheads="1"/>
                </p:cNvSpPr>
                <p:nvPr/>
              </p:nvSpPr>
              <p:spPr bwMode="auto">
                <a:xfrm>
                  <a:off x="3754" y="1273"/>
                  <a:ext cx="25"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8" name="Group 28"/>
              <p:cNvGrpSpPr>
                <a:grpSpLocks/>
              </p:cNvGrpSpPr>
              <p:nvPr/>
            </p:nvGrpSpPr>
            <p:grpSpPr bwMode="auto">
              <a:xfrm>
                <a:off x="3874" y="1027"/>
                <a:ext cx="1301" cy="514"/>
                <a:chOff x="3874" y="1027"/>
                <a:chExt cx="1301" cy="514"/>
              </a:xfrm>
            </p:grpSpPr>
            <p:sp>
              <p:nvSpPr>
                <p:cNvPr id="161" name="Freeform 29"/>
                <p:cNvSpPr>
                  <a:spLocks/>
                </p:cNvSpPr>
                <p:nvPr/>
              </p:nvSpPr>
              <p:spPr bwMode="auto">
                <a:xfrm>
                  <a:off x="3974" y="1027"/>
                  <a:ext cx="1201" cy="514"/>
                </a:xfrm>
                <a:custGeom>
                  <a:avLst/>
                  <a:gdLst>
                    <a:gd name="T0" fmla="*/ 1102 w 1201"/>
                    <a:gd name="T1" fmla="*/ 317 h 514"/>
                    <a:gd name="T2" fmla="*/ 1 w 1201"/>
                    <a:gd name="T3" fmla="*/ 513 h 514"/>
                    <a:gd name="T4" fmla="*/ 0 w 1201"/>
                    <a:gd name="T5" fmla="*/ 195 h 514"/>
                    <a:gd name="T6" fmla="*/ 1101 w 1201"/>
                    <a:gd name="T7" fmla="*/ 0 h 514"/>
                    <a:gd name="T8" fmla="*/ 1107 w 1201"/>
                    <a:gd name="T9" fmla="*/ 1 h 514"/>
                    <a:gd name="T10" fmla="*/ 1113 w 1201"/>
                    <a:gd name="T11" fmla="*/ 2 h 514"/>
                    <a:gd name="T12" fmla="*/ 1120 w 1201"/>
                    <a:gd name="T13" fmla="*/ 4 h 514"/>
                    <a:gd name="T14" fmla="*/ 1125 w 1201"/>
                    <a:gd name="T15" fmla="*/ 6 h 514"/>
                    <a:gd name="T16" fmla="*/ 1130 w 1201"/>
                    <a:gd name="T17" fmla="*/ 9 h 514"/>
                    <a:gd name="T18" fmla="*/ 1137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4 w 1201"/>
                    <a:gd name="T33" fmla="*/ 52 h 514"/>
                    <a:gd name="T34" fmla="*/ 1177 w 1201"/>
                    <a:gd name="T35" fmla="*/ 59 h 514"/>
                    <a:gd name="T36" fmla="*/ 1181 w 1201"/>
                    <a:gd name="T37" fmla="*/ 66 h 514"/>
                    <a:gd name="T38" fmla="*/ 1184 w 1201"/>
                    <a:gd name="T39" fmla="*/ 74 h 514"/>
                    <a:gd name="T40" fmla="*/ 1188 w 1201"/>
                    <a:gd name="T41" fmla="*/ 84 h 514"/>
                    <a:gd name="T42" fmla="*/ 1190 w 1201"/>
                    <a:gd name="T43" fmla="*/ 91 h 514"/>
                    <a:gd name="T44" fmla="*/ 1192 w 1201"/>
                    <a:gd name="T45" fmla="*/ 97 h 514"/>
                    <a:gd name="T46" fmla="*/ 1194 w 1201"/>
                    <a:gd name="T47" fmla="*/ 103 h 514"/>
                    <a:gd name="T48" fmla="*/ 1195 w 1201"/>
                    <a:gd name="T49" fmla="*/ 110 h 514"/>
                    <a:gd name="T50" fmla="*/ 1197 w 1201"/>
                    <a:gd name="T51" fmla="*/ 119 h 514"/>
                    <a:gd name="T52" fmla="*/ 1199 w 1201"/>
                    <a:gd name="T53" fmla="*/ 132 h 514"/>
                    <a:gd name="T54" fmla="*/ 1200 w 1201"/>
                    <a:gd name="T55" fmla="*/ 144 h 514"/>
                    <a:gd name="T56" fmla="*/ 1200 w 1201"/>
                    <a:gd name="T57" fmla="*/ 156 h 514"/>
                    <a:gd name="T58" fmla="*/ 1200 w 1201"/>
                    <a:gd name="T59" fmla="*/ 167 h 514"/>
                    <a:gd name="T60" fmla="*/ 1199 w 1201"/>
                    <a:gd name="T61" fmla="*/ 180 h 514"/>
                    <a:gd name="T62" fmla="*/ 1198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7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3 w 1201"/>
                    <a:gd name="T89" fmla="*/ 302 h 514"/>
                    <a:gd name="T90" fmla="*/ 1136 w 1201"/>
                    <a:gd name="T91" fmla="*/ 306 h 514"/>
                    <a:gd name="T92" fmla="*/ 1129 w 1201"/>
                    <a:gd name="T93" fmla="*/ 310 h 514"/>
                    <a:gd name="T94" fmla="*/ 1122 w 1201"/>
                    <a:gd name="T95" fmla="*/ 314 h 514"/>
                    <a:gd name="T96" fmla="*/ 1117 w 1201"/>
                    <a:gd name="T97" fmla="*/ 315 h 514"/>
                    <a:gd name="T98" fmla="*/ 1109 w 1201"/>
                    <a:gd name="T99" fmla="*/ 317 h 514"/>
                    <a:gd name="T100" fmla="*/ 1102 w 1201"/>
                    <a:gd name="T101" fmla="*/ 317 h 5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4"/>
                    <a:gd name="T155" fmla="*/ 1201 w 1201"/>
                    <a:gd name="T156" fmla="*/ 514 h 5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4">
                      <a:moveTo>
                        <a:pt x="1102" y="317"/>
                      </a:moveTo>
                      <a:lnTo>
                        <a:pt x="1" y="513"/>
                      </a:lnTo>
                      <a:lnTo>
                        <a:pt x="0" y="195"/>
                      </a:lnTo>
                      <a:lnTo>
                        <a:pt x="1101" y="0"/>
                      </a:lnTo>
                      <a:lnTo>
                        <a:pt x="1107" y="1"/>
                      </a:lnTo>
                      <a:lnTo>
                        <a:pt x="1113" y="2"/>
                      </a:lnTo>
                      <a:lnTo>
                        <a:pt x="1120" y="4"/>
                      </a:lnTo>
                      <a:lnTo>
                        <a:pt x="1125" y="6"/>
                      </a:lnTo>
                      <a:lnTo>
                        <a:pt x="1130" y="9"/>
                      </a:lnTo>
                      <a:lnTo>
                        <a:pt x="1137" y="12"/>
                      </a:lnTo>
                      <a:lnTo>
                        <a:pt x="1144" y="17"/>
                      </a:lnTo>
                      <a:lnTo>
                        <a:pt x="1151" y="23"/>
                      </a:lnTo>
                      <a:lnTo>
                        <a:pt x="1156" y="29"/>
                      </a:lnTo>
                      <a:lnTo>
                        <a:pt x="1161" y="34"/>
                      </a:lnTo>
                      <a:lnTo>
                        <a:pt x="1165" y="39"/>
                      </a:lnTo>
                      <a:lnTo>
                        <a:pt x="1169" y="45"/>
                      </a:lnTo>
                      <a:lnTo>
                        <a:pt x="1174" y="52"/>
                      </a:lnTo>
                      <a:lnTo>
                        <a:pt x="1177" y="59"/>
                      </a:lnTo>
                      <a:lnTo>
                        <a:pt x="1181" y="66"/>
                      </a:lnTo>
                      <a:lnTo>
                        <a:pt x="1184" y="74"/>
                      </a:lnTo>
                      <a:lnTo>
                        <a:pt x="1188" y="84"/>
                      </a:lnTo>
                      <a:lnTo>
                        <a:pt x="1190" y="91"/>
                      </a:lnTo>
                      <a:lnTo>
                        <a:pt x="1192" y="97"/>
                      </a:lnTo>
                      <a:lnTo>
                        <a:pt x="1194" y="103"/>
                      </a:lnTo>
                      <a:lnTo>
                        <a:pt x="1195" y="110"/>
                      </a:lnTo>
                      <a:lnTo>
                        <a:pt x="1197" y="119"/>
                      </a:lnTo>
                      <a:lnTo>
                        <a:pt x="1199" y="132"/>
                      </a:lnTo>
                      <a:lnTo>
                        <a:pt x="1200" y="144"/>
                      </a:lnTo>
                      <a:lnTo>
                        <a:pt x="1200" y="156"/>
                      </a:lnTo>
                      <a:lnTo>
                        <a:pt x="1200" y="167"/>
                      </a:lnTo>
                      <a:lnTo>
                        <a:pt x="1199" y="180"/>
                      </a:lnTo>
                      <a:lnTo>
                        <a:pt x="1198" y="191"/>
                      </a:lnTo>
                      <a:lnTo>
                        <a:pt x="1196" y="200"/>
                      </a:lnTo>
                      <a:lnTo>
                        <a:pt x="1194" y="210"/>
                      </a:lnTo>
                      <a:lnTo>
                        <a:pt x="1191" y="222"/>
                      </a:lnTo>
                      <a:lnTo>
                        <a:pt x="1188" y="233"/>
                      </a:lnTo>
                      <a:lnTo>
                        <a:pt x="1184" y="244"/>
                      </a:lnTo>
                      <a:lnTo>
                        <a:pt x="1180" y="254"/>
                      </a:lnTo>
                      <a:lnTo>
                        <a:pt x="1177" y="261"/>
                      </a:lnTo>
                      <a:lnTo>
                        <a:pt x="1171" y="270"/>
                      </a:lnTo>
                      <a:lnTo>
                        <a:pt x="1165" y="278"/>
                      </a:lnTo>
                      <a:lnTo>
                        <a:pt x="1161" y="284"/>
                      </a:lnTo>
                      <a:lnTo>
                        <a:pt x="1155" y="292"/>
                      </a:lnTo>
                      <a:lnTo>
                        <a:pt x="1149" y="297"/>
                      </a:lnTo>
                      <a:lnTo>
                        <a:pt x="1143" y="302"/>
                      </a:lnTo>
                      <a:lnTo>
                        <a:pt x="1136" y="306"/>
                      </a:lnTo>
                      <a:lnTo>
                        <a:pt x="1129" y="310"/>
                      </a:lnTo>
                      <a:lnTo>
                        <a:pt x="1122" y="314"/>
                      </a:lnTo>
                      <a:lnTo>
                        <a:pt x="1117" y="315"/>
                      </a:lnTo>
                      <a:lnTo>
                        <a:pt x="1109" y="317"/>
                      </a:lnTo>
                      <a:lnTo>
                        <a:pt x="1102"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62" name="Oval 30"/>
                <p:cNvSpPr>
                  <a:spLocks noChangeArrowheads="1"/>
                </p:cNvSpPr>
                <p:nvPr/>
              </p:nvSpPr>
              <p:spPr bwMode="auto">
                <a:xfrm>
                  <a:off x="3874" y="1223"/>
                  <a:ext cx="201" cy="316"/>
                </a:xfrm>
                <a:prstGeom prst="ellipse">
                  <a:avLst/>
                </a:prstGeom>
                <a:solidFill>
                  <a:srgbClr val="E0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63" name="Oval 31"/>
                <p:cNvSpPr>
                  <a:spLocks noChangeArrowheads="1"/>
                </p:cNvSpPr>
                <p:nvPr/>
              </p:nvSpPr>
              <p:spPr bwMode="auto">
                <a:xfrm>
                  <a:off x="3952" y="1355"/>
                  <a:ext cx="25" cy="39"/>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39" name="Group 32"/>
              <p:cNvGrpSpPr>
                <a:grpSpLocks/>
              </p:cNvGrpSpPr>
              <p:nvPr/>
            </p:nvGrpSpPr>
            <p:grpSpPr bwMode="auto">
              <a:xfrm>
                <a:off x="4071" y="1115"/>
                <a:ext cx="1301" cy="514"/>
                <a:chOff x="4071" y="1115"/>
                <a:chExt cx="1301" cy="514"/>
              </a:xfrm>
            </p:grpSpPr>
            <p:sp>
              <p:nvSpPr>
                <p:cNvPr id="158" name="Freeform 33"/>
                <p:cNvSpPr>
                  <a:spLocks/>
                </p:cNvSpPr>
                <p:nvPr/>
              </p:nvSpPr>
              <p:spPr bwMode="auto">
                <a:xfrm>
                  <a:off x="4171" y="1115"/>
                  <a:ext cx="1201" cy="514"/>
                </a:xfrm>
                <a:custGeom>
                  <a:avLst/>
                  <a:gdLst>
                    <a:gd name="T0" fmla="*/ 1101 w 1201"/>
                    <a:gd name="T1" fmla="*/ 317 h 514"/>
                    <a:gd name="T2" fmla="*/ 0 w 1201"/>
                    <a:gd name="T3" fmla="*/ 513 h 514"/>
                    <a:gd name="T4" fmla="*/ 0 w 1201"/>
                    <a:gd name="T5" fmla="*/ 195 h 514"/>
                    <a:gd name="T6" fmla="*/ 1101 w 1201"/>
                    <a:gd name="T7" fmla="*/ 0 h 514"/>
                    <a:gd name="T8" fmla="*/ 1107 w 1201"/>
                    <a:gd name="T9" fmla="*/ 1 h 514"/>
                    <a:gd name="T10" fmla="*/ 1112 w 1201"/>
                    <a:gd name="T11" fmla="*/ 2 h 514"/>
                    <a:gd name="T12" fmla="*/ 1119 w 1201"/>
                    <a:gd name="T13" fmla="*/ 4 h 514"/>
                    <a:gd name="T14" fmla="*/ 1125 w 1201"/>
                    <a:gd name="T15" fmla="*/ 6 h 514"/>
                    <a:gd name="T16" fmla="*/ 1130 w 1201"/>
                    <a:gd name="T17" fmla="*/ 8 h 514"/>
                    <a:gd name="T18" fmla="*/ 1136 w 1201"/>
                    <a:gd name="T19" fmla="*/ 12 h 514"/>
                    <a:gd name="T20" fmla="*/ 1144 w 1201"/>
                    <a:gd name="T21" fmla="*/ 17 h 514"/>
                    <a:gd name="T22" fmla="*/ 1151 w 1201"/>
                    <a:gd name="T23" fmla="*/ 23 h 514"/>
                    <a:gd name="T24" fmla="*/ 1156 w 1201"/>
                    <a:gd name="T25" fmla="*/ 29 h 514"/>
                    <a:gd name="T26" fmla="*/ 1161 w 1201"/>
                    <a:gd name="T27" fmla="*/ 34 h 514"/>
                    <a:gd name="T28" fmla="*/ 1165 w 1201"/>
                    <a:gd name="T29" fmla="*/ 39 h 514"/>
                    <a:gd name="T30" fmla="*/ 1169 w 1201"/>
                    <a:gd name="T31" fmla="*/ 45 h 514"/>
                    <a:gd name="T32" fmla="*/ 1173 w 1201"/>
                    <a:gd name="T33" fmla="*/ 52 h 514"/>
                    <a:gd name="T34" fmla="*/ 1177 w 1201"/>
                    <a:gd name="T35" fmla="*/ 59 h 514"/>
                    <a:gd name="T36" fmla="*/ 1180 w 1201"/>
                    <a:gd name="T37" fmla="*/ 66 h 514"/>
                    <a:gd name="T38" fmla="*/ 1184 w 1201"/>
                    <a:gd name="T39" fmla="*/ 74 h 514"/>
                    <a:gd name="T40" fmla="*/ 1187 w 1201"/>
                    <a:gd name="T41" fmla="*/ 84 h 514"/>
                    <a:gd name="T42" fmla="*/ 1190 w 1201"/>
                    <a:gd name="T43" fmla="*/ 91 h 514"/>
                    <a:gd name="T44" fmla="*/ 1192 w 1201"/>
                    <a:gd name="T45" fmla="*/ 97 h 514"/>
                    <a:gd name="T46" fmla="*/ 1193 w 1201"/>
                    <a:gd name="T47" fmla="*/ 103 h 514"/>
                    <a:gd name="T48" fmla="*/ 1195 w 1201"/>
                    <a:gd name="T49" fmla="*/ 110 h 514"/>
                    <a:gd name="T50" fmla="*/ 1197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7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1 w 1201"/>
                    <a:gd name="T83" fmla="*/ 284 h 514"/>
                    <a:gd name="T84" fmla="*/ 1155 w 1201"/>
                    <a:gd name="T85" fmla="*/ 292 h 514"/>
                    <a:gd name="T86" fmla="*/ 1149 w 1201"/>
                    <a:gd name="T87" fmla="*/ 297 h 514"/>
                    <a:gd name="T88" fmla="*/ 1142 w 1201"/>
                    <a:gd name="T89" fmla="*/ 302 h 514"/>
                    <a:gd name="T90" fmla="*/ 1135 w 1201"/>
                    <a:gd name="T91" fmla="*/ 306 h 514"/>
                    <a:gd name="T92" fmla="*/ 1129 w 1201"/>
                    <a:gd name="T93" fmla="*/ 310 h 514"/>
                    <a:gd name="T94" fmla="*/ 1122 w 1201"/>
                    <a:gd name="T95" fmla="*/ 314 h 514"/>
                    <a:gd name="T96" fmla="*/ 1116 w 1201"/>
                    <a:gd name="T97" fmla="*/ 315 h 514"/>
                    <a:gd name="T98" fmla="*/ 1109 w 1201"/>
                    <a:gd name="T99" fmla="*/ 317 h 514"/>
                    <a:gd name="T100" fmla="*/ 1101 w 1201"/>
                    <a:gd name="T101" fmla="*/ 317 h 5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4"/>
                    <a:gd name="T155" fmla="*/ 1201 w 1201"/>
                    <a:gd name="T156" fmla="*/ 514 h 5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4">
                      <a:moveTo>
                        <a:pt x="1101" y="317"/>
                      </a:moveTo>
                      <a:lnTo>
                        <a:pt x="0" y="513"/>
                      </a:lnTo>
                      <a:lnTo>
                        <a:pt x="0" y="195"/>
                      </a:lnTo>
                      <a:lnTo>
                        <a:pt x="1101" y="0"/>
                      </a:lnTo>
                      <a:lnTo>
                        <a:pt x="1107" y="1"/>
                      </a:lnTo>
                      <a:lnTo>
                        <a:pt x="1112" y="2"/>
                      </a:lnTo>
                      <a:lnTo>
                        <a:pt x="1119" y="4"/>
                      </a:lnTo>
                      <a:lnTo>
                        <a:pt x="1125" y="6"/>
                      </a:lnTo>
                      <a:lnTo>
                        <a:pt x="1130" y="8"/>
                      </a:lnTo>
                      <a:lnTo>
                        <a:pt x="1136" y="12"/>
                      </a:lnTo>
                      <a:lnTo>
                        <a:pt x="1144" y="17"/>
                      </a:lnTo>
                      <a:lnTo>
                        <a:pt x="1151" y="23"/>
                      </a:lnTo>
                      <a:lnTo>
                        <a:pt x="1156" y="29"/>
                      </a:lnTo>
                      <a:lnTo>
                        <a:pt x="1161" y="34"/>
                      </a:lnTo>
                      <a:lnTo>
                        <a:pt x="1165" y="39"/>
                      </a:lnTo>
                      <a:lnTo>
                        <a:pt x="1169" y="45"/>
                      </a:lnTo>
                      <a:lnTo>
                        <a:pt x="1173" y="52"/>
                      </a:lnTo>
                      <a:lnTo>
                        <a:pt x="1177" y="59"/>
                      </a:lnTo>
                      <a:lnTo>
                        <a:pt x="1180" y="66"/>
                      </a:lnTo>
                      <a:lnTo>
                        <a:pt x="1184" y="74"/>
                      </a:lnTo>
                      <a:lnTo>
                        <a:pt x="1187" y="84"/>
                      </a:lnTo>
                      <a:lnTo>
                        <a:pt x="1190" y="91"/>
                      </a:lnTo>
                      <a:lnTo>
                        <a:pt x="1192" y="97"/>
                      </a:lnTo>
                      <a:lnTo>
                        <a:pt x="1193" y="103"/>
                      </a:lnTo>
                      <a:lnTo>
                        <a:pt x="1195" y="110"/>
                      </a:lnTo>
                      <a:lnTo>
                        <a:pt x="1197" y="119"/>
                      </a:lnTo>
                      <a:lnTo>
                        <a:pt x="1198" y="132"/>
                      </a:lnTo>
                      <a:lnTo>
                        <a:pt x="1200" y="144"/>
                      </a:lnTo>
                      <a:lnTo>
                        <a:pt x="1200" y="156"/>
                      </a:lnTo>
                      <a:lnTo>
                        <a:pt x="1200" y="167"/>
                      </a:lnTo>
                      <a:lnTo>
                        <a:pt x="1199" y="180"/>
                      </a:lnTo>
                      <a:lnTo>
                        <a:pt x="1197" y="191"/>
                      </a:lnTo>
                      <a:lnTo>
                        <a:pt x="1196" y="200"/>
                      </a:lnTo>
                      <a:lnTo>
                        <a:pt x="1194" y="210"/>
                      </a:lnTo>
                      <a:lnTo>
                        <a:pt x="1191" y="222"/>
                      </a:lnTo>
                      <a:lnTo>
                        <a:pt x="1188" y="233"/>
                      </a:lnTo>
                      <a:lnTo>
                        <a:pt x="1184" y="244"/>
                      </a:lnTo>
                      <a:lnTo>
                        <a:pt x="1180" y="254"/>
                      </a:lnTo>
                      <a:lnTo>
                        <a:pt x="1176" y="261"/>
                      </a:lnTo>
                      <a:lnTo>
                        <a:pt x="1171" y="270"/>
                      </a:lnTo>
                      <a:lnTo>
                        <a:pt x="1165" y="278"/>
                      </a:lnTo>
                      <a:lnTo>
                        <a:pt x="1161" y="284"/>
                      </a:lnTo>
                      <a:lnTo>
                        <a:pt x="1155" y="292"/>
                      </a:lnTo>
                      <a:lnTo>
                        <a:pt x="1149" y="297"/>
                      </a:lnTo>
                      <a:lnTo>
                        <a:pt x="1142" y="302"/>
                      </a:lnTo>
                      <a:lnTo>
                        <a:pt x="1135" y="306"/>
                      </a:lnTo>
                      <a:lnTo>
                        <a:pt x="1129" y="310"/>
                      </a:lnTo>
                      <a:lnTo>
                        <a:pt x="1122" y="314"/>
                      </a:lnTo>
                      <a:lnTo>
                        <a:pt x="1116" y="315"/>
                      </a:lnTo>
                      <a:lnTo>
                        <a:pt x="1109" y="317"/>
                      </a:lnTo>
                      <a:lnTo>
                        <a:pt x="1101"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59" name="Oval 34"/>
                <p:cNvSpPr>
                  <a:spLocks noChangeArrowheads="1"/>
                </p:cNvSpPr>
                <p:nvPr/>
              </p:nvSpPr>
              <p:spPr bwMode="auto">
                <a:xfrm>
                  <a:off x="4071" y="1311"/>
                  <a:ext cx="201" cy="316"/>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60" name="Oval 35"/>
                <p:cNvSpPr>
                  <a:spLocks noChangeArrowheads="1"/>
                </p:cNvSpPr>
                <p:nvPr/>
              </p:nvSpPr>
              <p:spPr bwMode="auto">
                <a:xfrm>
                  <a:off x="4149" y="1452"/>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sp>
            <p:nvSpPr>
              <p:cNvPr id="140" name="Freeform 36"/>
              <p:cNvSpPr>
                <a:spLocks/>
              </p:cNvSpPr>
              <p:nvPr/>
            </p:nvSpPr>
            <p:spPr bwMode="auto">
              <a:xfrm>
                <a:off x="624" y="1455"/>
                <a:ext cx="3549" cy="906"/>
              </a:xfrm>
              <a:custGeom>
                <a:avLst/>
                <a:gdLst>
                  <a:gd name="T0" fmla="*/ 3466 w 3549"/>
                  <a:gd name="T1" fmla="*/ 6 h 906"/>
                  <a:gd name="T2" fmla="*/ 3352 w 3549"/>
                  <a:gd name="T3" fmla="*/ 18 h 906"/>
                  <a:gd name="T4" fmla="*/ 3125 w 3549"/>
                  <a:gd name="T5" fmla="*/ 44 h 906"/>
                  <a:gd name="T6" fmla="*/ 2881 w 3549"/>
                  <a:gd name="T7" fmla="*/ 80 h 906"/>
                  <a:gd name="T8" fmla="*/ 2700 w 3549"/>
                  <a:gd name="T9" fmla="*/ 113 h 906"/>
                  <a:gd name="T10" fmla="*/ 2525 w 3549"/>
                  <a:gd name="T11" fmla="*/ 157 h 906"/>
                  <a:gd name="T12" fmla="*/ 2378 w 3549"/>
                  <a:gd name="T13" fmla="*/ 208 h 906"/>
                  <a:gd name="T14" fmla="*/ 2211 w 3549"/>
                  <a:gd name="T15" fmla="*/ 268 h 906"/>
                  <a:gd name="T16" fmla="*/ 2077 w 3549"/>
                  <a:gd name="T17" fmla="*/ 321 h 906"/>
                  <a:gd name="T18" fmla="*/ 1917 w 3549"/>
                  <a:gd name="T19" fmla="*/ 395 h 906"/>
                  <a:gd name="T20" fmla="*/ 1768 w 3549"/>
                  <a:gd name="T21" fmla="*/ 492 h 906"/>
                  <a:gd name="T22" fmla="*/ 1626 w 3549"/>
                  <a:gd name="T23" fmla="*/ 602 h 906"/>
                  <a:gd name="T24" fmla="*/ 1549 w 3549"/>
                  <a:gd name="T25" fmla="*/ 673 h 906"/>
                  <a:gd name="T26" fmla="*/ 1487 w 3549"/>
                  <a:gd name="T27" fmla="*/ 743 h 906"/>
                  <a:gd name="T28" fmla="*/ 1438 w 3549"/>
                  <a:gd name="T29" fmla="*/ 788 h 906"/>
                  <a:gd name="T30" fmla="*/ 1345 w 3549"/>
                  <a:gd name="T31" fmla="*/ 828 h 906"/>
                  <a:gd name="T32" fmla="*/ 1180 w 3549"/>
                  <a:gd name="T33" fmla="*/ 859 h 906"/>
                  <a:gd name="T34" fmla="*/ 953 w 3549"/>
                  <a:gd name="T35" fmla="*/ 876 h 906"/>
                  <a:gd name="T36" fmla="*/ 719 w 3549"/>
                  <a:gd name="T37" fmla="*/ 871 h 906"/>
                  <a:gd name="T38" fmla="*/ 443 w 3549"/>
                  <a:gd name="T39" fmla="*/ 846 h 906"/>
                  <a:gd name="T40" fmla="*/ 183 w 3549"/>
                  <a:gd name="T41" fmla="*/ 815 h 906"/>
                  <a:gd name="T42" fmla="*/ 0 w 3549"/>
                  <a:gd name="T43" fmla="*/ 808 h 906"/>
                  <a:gd name="T44" fmla="*/ 289 w 3549"/>
                  <a:gd name="T45" fmla="*/ 858 h 906"/>
                  <a:gd name="T46" fmla="*/ 603 w 3549"/>
                  <a:gd name="T47" fmla="*/ 889 h 906"/>
                  <a:gd name="T48" fmla="*/ 845 w 3549"/>
                  <a:gd name="T49" fmla="*/ 905 h 906"/>
                  <a:gd name="T50" fmla="*/ 1062 w 3549"/>
                  <a:gd name="T51" fmla="*/ 900 h 906"/>
                  <a:gd name="T52" fmla="*/ 1237 w 3549"/>
                  <a:gd name="T53" fmla="*/ 883 h 906"/>
                  <a:gd name="T54" fmla="*/ 1394 w 3549"/>
                  <a:gd name="T55" fmla="*/ 850 h 906"/>
                  <a:gd name="T56" fmla="*/ 1502 w 3549"/>
                  <a:gd name="T57" fmla="*/ 801 h 906"/>
                  <a:gd name="T58" fmla="*/ 1579 w 3549"/>
                  <a:gd name="T59" fmla="*/ 716 h 906"/>
                  <a:gd name="T60" fmla="*/ 1659 w 3549"/>
                  <a:gd name="T61" fmla="*/ 635 h 906"/>
                  <a:gd name="T62" fmla="*/ 1775 w 3549"/>
                  <a:gd name="T63" fmla="*/ 542 h 906"/>
                  <a:gd name="T64" fmla="*/ 1922 w 3549"/>
                  <a:gd name="T65" fmla="*/ 439 h 906"/>
                  <a:gd name="T66" fmla="*/ 2056 w 3549"/>
                  <a:gd name="T67" fmla="*/ 367 h 906"/>
                  <a:gd name="T68" fmla="*/ 2221 w 3549"/>
                  <a:gd name="T69" fmla="*/ 298 h 906"/>
                  <a:gd name="T70" fmla="*/ 2391 w 3549"/>
                  <a:gd name="T71" fmla="*/ 237 h 906"/>
                  <a:gd name="T72" fmla="*/ 2577 w 3549"/>
                  <a:gd name="T73" fmla="*/ 176 h 906"/>
                  <a:gd name="T74" fmla="*/ 2796 w 3549"/>
                  <a:gd name="T75" fmla="*/ 126 h 906"/>
                  <a:gd name="T76" fmla="*/ 3076 w 3549"/>
                  <a:gd name="T77" fmla="*/ 82 h 906"/>
                  <a:gd name="T78" fmla="*/ 3288 w 3549"/>
                  <a:gd name="T79" fmla="*/ 55 h 906"/>
                  <a:gd name="T80" fmla="*/ 3429 w 3549"/>
                  <a:gd name="T81" fmla="*/ 40 h 906"/>
                  <a:gd name="T82" fmla="*/ 3533 w 3549"/>
                  <a:gd name="T83" fmla="*/ 32 h 906"/>
                  <a:gd name="T84" fmla="*/ 3545 w 3549"/>
                  <a:gd name="T85" fmla="*/ 27 h 906"/>
                  <a:gd name="T86" fmla="*/ 3548 w 3549"/>
                  <a:gd name="T87" fmla="*/ 15 h 906"/>
                  <a:gd name="T88" fmla="*/ 3545 w 3549"/>
                  <a:gd name="T89" fmla="*/ 8 h 906"/>
                  <a:gd name="T90" fmla="*/ 3533 w 3549"/>
                  <a:gd name="T91" fmla="*/ 0 h 9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49"/>
                  <a:gd name="T139" fmla="*/ 0 h 906"/>
                  <a:gd name="T140" fmla="*/ 3549 w 3549"/>
                  <a:gd name="T141" fmla="*/ 906 h 9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49" h="906">
                    <a:moveTo>
                      <a:pt x="3525" y="0"/>
                    </a:moveTo>
                    <a:lnTo>
                      <a:pt x="3491" y="3"/>
                    </a:lnTo>
                    <a:lnTo>
                      <a:pt x="3466" y="6"/>
                    </a:lnTo>
                    <a:lnTo>
                      <a:pt x="3419" y="11"/>
                    </a:lnTo>
                    <a:lnTo>
                      <a:pt x="3381" y="15"/>
                    </a:lnTo>
                    <a:lnTo>
                      <a:pt x="3352" y="18"/>
                    </a:lnTo>
                    <a:lnTo>
                      <a:pt x="3301" y="24"/>
                    </a:lnTo>
                    <a:lnTo>
                      <a:pt x="3203" y="36"/>
                    </a:lnTo>
                    <a:lnTo>
                      <a:pt x="3125" y="44"/>
                    </a:lnTo>
                    <a:lnTo>
                      <a:pt x="3033" y="57"/>
                    </a:lnTo>
                    <a:lnTo>
                      <a:pt x="2958" y="67"/>
                    </a:lnTo>
                    <a:lnTo>
                      <a:pt x="2881" y="80"/>
                    </a:lnTo>
                    <a:lnTo>
                      <a:pt x="2809" y="92"/>
                    </a:lnTo>
                    <a:lnTo>
                      <a:pt x="2760" y="101"/>
                    </a:lnTo>
                    <a:lnTo>
                      <a:pt x="2700" y="113"/>
                    </a:lnTo>
                    <a:lnTo>
                      <a:pt x="2646" y="126"/>
                    </a:lnTo>
                    <a:lnTo>
                      <a:pt x="2587" y="140"/>
                    </a:lnTo>
                    <a:lnTo>
                      <a:pt x="2525" y="157"/>
                    </a:lnTo>
                    <a:lnTo>
                      <a:pt x="2466" y="176"/>
                    </a:lnTo>
                    <a:lnTo>
                      <a:pt x="2419" y="194"/>
                    </a:lnTo>
                    <a:lnTo>
                      <a:pt x="2378" y="208"/>
                    </a:lnTo>
                    <a:lnTo>
                      <a:pt x="2324" y="228"/>
                    </a:lnTo>
                    <a:lnTo>
                      <a:pt x="2270" y="247"/>
                    </a:lnTo>
                    <a:lnTo>
                      <a:pt x="2211" y="268"/>
                    </a:lnTo>
                    <a:lnTo>
                      <a:pt x="2167" y="285"/>
                    </a:lnTo>
                    <a:lnTo>
                      <a:pt x="2133" y="299"/>
                    </a:lnTo>
                    <a:lnTo>
                      <a:pt x="2077" y="321"/>
                    </a:lnTo>
                    <a:lnTo>
                      <a:pt x="2028" y="343"/>
                    </a:lnTo>
                    <a:lnTo>
                      <a:pt x="1979" y="364"/>
                    </a:lnTo>
                    <a:lnTo>
                      <a:pt x="1917" y="395"/>
                    </a:lnTo>
                    <a:lnTo>
                      <a:pt x="1873" y="421"/>
                    </a:lnTo>
                    <a:lnTo>
                      <a:pt x="1817" y="454"/>
                    </a:lnTo>
                    <a:lnTo>
                      <a:pt x="1768" y="492"/>
                    </a:lnTo>
                    <a:lnTo>
                      <a:pt x="1716" y="532"/>
                    </a:lnTo>
                    <a:lnTo>
                      <a:pt x="1657" y="579"/>
                    </a:lnTo>
                    <a:lnTo>
                      <a:pt x="1626" y="602"/>
                    </a:lnTo>
                    <a:lnTo>
                      <a:pt x="1598" y="625"/>
                    </a:lnTo>
                    <a:lnTo>
                      <a:pt x="1574" y="645"/>
                    </a:lnTo>
                    <a:lnTo>
                      <a:pt x="1549" y="673"/>
                    </a:lnTo>
                    <a:lnTo>
                      <a:pt x="1525" y="696"/>
                    </a:lnTo>
                    <a:lnTo>
                      <a:pt x="1507" y="722"/>
                    </a:lnTo>
                    <a:lnTo>
                      <a:pt x="1487" y="743"/>
                    </a:lnTo>
                    <a:lnTo>
                      <a:pt x="1474" y="759"/>
                    </a:lnTo>
                    <a:lnTo>
                      <a:pt x="1461" y="773"/>
                    </a:lnTo>
                    <a:lnTo>
                      <a:pt x="1438" y="788"/>
                    </a:lnTo>
                    <a:lnTo>
                      <a:pt x="1415" y="805"/>
                    </a:lnTo>
                    <a:lnTo>
                      <a:pt x="1381" y="817"/>
                    </a:lnTo>
                    <a:lnTo>
                      <a:pt x="1345" y="828"/>
                    </a:lnTo>
                    <a:lnTo>
                      <a:pt x="1304" y="839"/>
                    </a:lnTo>
                    <a:lnTo>
                      <a:pt x="1245" y="851"/>
                    </a:lnTo>
                    <a:lnTo>
                      <a:pt x="1180" y="859"/>
                    </a:lnTo>
                    <a:lnTo>
                      <a:pt x="1100" y="868"/>
                    </a:lnTo>
                    <a:lnTo>
                      <a:pt x="1013" y="874"/>
                    </a:lnTo>
                    <a:lnTo>
                      <a:pt x="953" y="876"/>
                    </a:lnTo>
                    <a:lnTo>
                      <a:pt x="892" y="876"/>
                    </a:lnTo>
                    <a:lnTo>
                      <a:pt x="809" y="875"/>
                    </a:lnTo>
                    <a:lnTo>
                      <a:pt x="719" y="871"/>
                    </a:lnTo>
                    <a:lnTo>
                      <a:pt x="634" y="863"/>
                    </a:lnTo>
                    <a:lnTo>
                      <a:pt x="541" y="856"/>
                    </a:lnTo>
                    <a:lnTo>
                      <a:pt x="443" y="846"/>
                    </a:lnTo>
                    <a:lnTo>
                      <a:pt x="358" y="837"/>
                    </a:lnTo>
                    <a:lnTo>
                      <a:pt x="258" y="825"/>
                    </a:lnTo>
                    <a:lnTo>
                      <a:pt x="183" y="815"/>
                    </a:lnTo>
                    <a:lnTo>
                      <a:pt x="103" y="800"/>
                    </a:lnTo>
                    <a:lnTo>
                      <a:pt x="0" y="780"/>
                    </a:lnTo>
                    <a:lnTo>
                      <a:pt x="0" y="808"/>
                    </a:lnTo>
                    <a:lnTo>
                      <a:pt x="85" y="830"/>
                    </a:lnTo>
                    <a:lnTo>
                      <a:pt x="178" y="844"/>
                    </a:lnTo>
                    <a:lnTo>
                      <a:pt x="289" y="858"/>
                    </a:lnTo>
                    <a:lnTo>
                      <a:pt x="394" y="871"/>
                    </a:lnTo>
                    <a:lnTo>
                      <a:pt x="523" y="882"/>
                    </a:lnTo>
                    <a:lnTo>
                      <a:pt x="603" y="889"/>
                    </a:lnTo>
                    <a:lnTo>
                      <a:pt x="680" y="895"/>
                    </a:lnTo>
                    <a:lnTo>
                      <a:pt x="765" y="901"/>
                    </a:lnTo>
                    <a:lnTo>
                      <a:pt x="845" y="905"/>
                    </a:lnTo>
                    <a:lnTo>
                      <a:pt x="928" y="905"/>
                    </a:lnTo>
                    <a:lnTo>
                      <a:pt x="987" y="904"/>
                    </a:lnTo>
                    <a:lnTo>
                      <a:pt x="1062" y="900"/>
                    </a:lnTo>
                    <a:lnTo>
                      <a:pt x="1121" y="896"/>
                    </a:lnTo>
                    <a:lnTo>
                      <a:pt x="1185" y="889"/>
                    </a:lnTo>
                    <a:lnTo>
                      <a:pt x="1237" y="883"/>
                    </a:lnTo>
                    <a:lnTo>
                      <a:pt x="1293" y="875"/>
                    </a:lnTo>
                    <a:lnTo>
                      <a:pt x="1353" y="862"/>
                    </a:lnTo>
                    <a:lnTo>
                      <a:pt x="1394" y="850"/>
                    </a:lnTo>
                    <a:lnTo>
                      <a:pt x="1433" y="837"/>
                    </a:lnTo>
                    <a:lnTo>
                      <a:pt x="1469" y="822"/>
                    </a:lnTo>
                    <a:lnTo>
                      <a:pt x="1502" y="801"/>
                    </a:lnTo>
                    <a:lnTo>
                      <a:pt x="1533" y="772"/>
                    </a:lnTo>
                    <a:lnTo>
                      <a:pt x="1556" y="746"/>
                    </a:lnTo>
                    <a:lnTo>
                      <a:pt x="1579" y="716"/>
                    </a:lnTo>
                    <a:lnTo>
                      <a:pt x="1605" y="687"/>
                    </a:lnTo>
                    <a:lnTo>
                      <a:pt x="1634" y="660"/>
                    </a:lnTo>
                    <a:lnTo>
                      <a:pt x="1659" y="635"/>
                    </a:lnTo>
                    <a:lnTo>
                      <a:pt x="1693" y="606"/>
                    </a:lnTo>
                    <a:lnTo>
                      <a:pt x="1734" y="573"/>
                    </a:lnTo>
                    <a:lnTo>
                      <a:pt x="1775" y="542"/>
                    </a:lnTo>
                    <a:lnTo>
                      <a:pt x="1814" y="512"/>
                    </a:lnTo>
                    <a:lnTo>
                      <a:pt x="1865" y="474"/>
                    </a:lnTo>
                    <a:lnTo>
                      <a:pt x="1922" y="439"/>
                    </a:lnTo>
                    <a:lnTo>
                      <a:pt x="1971" y="410"/>
                    </a:lnTo>
                    <a:lnTo>
                      <a:pt x="2023" y="384"/>
                    </a:lnTo>
                    <a:lnTo>
                      <a:pt x="2056" y="367"/>
                    </a:lnTo>
                    <a:lnTo>
                      <a:pt x="2105" y="346"/>
                    </a:lnTo>
                    <a:lnTo>
                      <a:pt x="2164" y="320"/>
                    </a:lnTo>
                    <a:lnTo>
                      <a:pt x="2221" y="298"/>
                    </a:lnTo>
                    <a:lnTo>
                      <a:pt x="2280" y="275"/>
                    </a:lnTo>
                    <a:lnTo>
                      <a:pt x="2345" y="255"/>
                    </a:lnTo>
                    <a:lnTo>
                      <a:pt x="2391" y="237"/>
                    </a:lnTo>
                    <a:lnTo>
                      <a:pt x="2432" y="223"/>
                    </a:lnTo>
                    <a:lnTo>
                      <a:pt x="2502" y="198"/>
                    </a:lnTo>
                    <a:lnTo>
                      <a:pt x="2577" y="176"/>
                    </a:lnTo>
                    <a:lnTo>
                      <a:pt x="2628" y="164"/>
                    </a:lnTo>
                    <a:lnTo>
                      <a:pt x="2700" y="145"/>
                    </a:lnTo>
                    <a:lnTo>
                      <a:pt x="2796" y="126"/>
                    </a:lnTo>
                    <a:lnTo>
                      <a:pt x="2909" y="107"/>
                    </a:lnTo>
                    <a:lnTo>
                      <a:pt x="2986" y="94"/>
                    </a:lnTo>
                    <a:lnTo>
                      <a:pt x="3076" y="82"/>
                    </a:lnTo>
                    <a:lnTo>
                      <a:pt x="3149" y="71"/>
                    </a:lnTo>
                    <a:lnTo>
                      <a:pt x="3226" y="61"/>
                    </a:lnTo>
                    <a:lnTo>
                      <a:pt x="3288" y="55"/>
                    </a:lnTo>
                    <a:lnTo>
                      <a:pt x="3324" y="50"/>
                    </a:lnTo>
                    <a:lnTo>
                      <a:pt x="3370" y="45"/>
                    </a:lnTo>
                    <a:lnTo>
                      <a:pt x="3429" y="40"/>
                    </a:lnTo>
                    <a:lnTo>
                      <a:pt x="3476" y="36"/>
                    </a:lnTo>
                    <a:lnTo>
                      <a:pt x="3525" y="33"/>
                    </a:lnTo>
                    <a:lnTo>
                      <a:pt x="3533" y="32"/>
                    </a:lnTo>
                    <a:lnTo>
                      <a:pt x="3538" y="31"/>
                    </a:lnTo>
                    <a:lnTo>
                      <a:pt x="3543" y="29"/>
                    </a:lnTo>
                    <a:lnTo>
                      <a:pt x="3545" y="27"/>
                    </a:lnTo>
                    <a:lnTo>
                      <a:pt x="3548" y="24"/>
                    </a:lnTo>
                    <a:lnTo>
                      <a:pt x="3548" y="19"/>
                    </a:lnTo>
                    <a:lnTo>
                      <a:pt x="3548" y="15"/>
                    </a:lnTo>
                    <a:lnTo>
                      <a:pt x="3548" y="13"/>
                    </a:lnTo>
                    <a:lnTo>
                      <a:pt x="3548" y="10"/>
                    </a:lnTo>
                    <a:lnTo>
                      <a:pt x="3545" y="8"/>
                    </a:lnTo>
                    <a:lnTo>
                      <a:pt x="3545" y="6"/>
                    </a:lnTo>
                    <a:lnTo>
                      <a:pt x="3540" y="3"/>
                    </a:lnTo>
                    <a:lnTo>
                      <a:pt x="3533" y="0"/>
                    </a:lnTo>
                    <a:lnTo>
                      <a:pt x="3525" y="0"/>
                    </a:lnTo>
                  </a:path>
                </a:pathLst>
              </a:custGeom>
              <a:solidFill>
                <a:srgbClr val="FFE0C0"/>
              </a:solidFill>
              <a:ln w="12700" cap="rnd">
                <a:solidFill>
                  <a:srgbClr val="000000"/>
                </a:solidFill>
                <a:round/>
                <a:headEnd/>
                <a:tailEnd/>
              </a:ln>
            </p:spPr>
            <p:txBody>
              <a:bodyPr/>
              <a:lstStyle/>
              <a:p>
                <a:endParaRPr lang="en-US">
                  <a:latin typeface="Cambria" panose="02040503050406030204" pitchFamily="18" charset="0"/>
                </a:endParaRPr>
              </a:p>
            </p:txBody>
          </p:sp>
          <p:grpSp>
            <p:nvGrpSpPr>
              <p:cNvPr id="141" name="Group 37"/>
              <p:cNvGrpSpPr>
                <a:grpSpLocks/>
              </p:cNvGrpSpPr>
              <p:nvPr/>
            </p:nvGrpSpPr>
            <p:grpSpPr bwMode="auto">
              <a:xfrm>
                <a:off x="3819" y="720"/>
                <a:ext cx="1302" cy="513"/>
                <a:chOff x="3819" y="720"/>
                <a:chExt cx="1302" cy="513"/>
              </a:xfrm>
            </p:grpSpPr>
            <p:sp>
              <p:nvSpPr>
                <p:cNvPr id="155" name="Freeform 38"/>
                <p:cNvSpPr>
                  <a:spLocks/>
                </p:cNvSpPr>
                <p:nvPr/>
              </p:nvSpPr>
              <p:spPr bwMode="auto">
                <a:xfrm>
                  <a:off x="3920" y="720"/>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0 h 513"/>
                    <a:gd name="T10" fmla="*/ 1112 w 1201"/>
                    <a:gd name="T11" fmla="*/ 1 h 513"/>
                    <a:gd name="T12" fmla="*/ 1119 w 1201"/>
                    <a:gd name="T13" fmla="*/ 3 h 513"/>
                    <a:gd name="T14" fmla="*/ 1125 w 1201"/>
                    <a:gd name="T15" fmla="*/ 5 h 513"/>
                    <a:gd name="T16" fmla="*/ 1130 w 1201"/>
                    <a:gd name="T17" fmla="*/ 8 h 513"/>
                    <a:gd name="T18" fmla="*/ 1136 w 1201"/>
                    <a:gd name="T19" fmla="*/ 11 h 513"/>
                    <a:gd name="T20" fmla="*/ 1144 w 1201"/>
                    <a:gd name="T21" fmla="*/ 16 h 513"/>
                    <a:gd name="T22" fmla="*/ 1151 w 1201"/>
                    <a:gd name="T23" fmla="*/ 23 h 513"/>
                    <a:gd name="T24" fmla="*/ 1156 w 1201"/>
                    <a:gd name="T25" fmla="*/ 28 h 513"/>
                    <a:gd name="T26" fmla="*/ 1161 w 1201"/>
                    <a:gd name="T27" fmla="*/ 33 h 513"/>
                    <a:gd name="T28" fmla="*/ 1165 w 1201"/>
                    <a:gd name="T29" fmla="*/ 38 h 513"/>
                    <a:gd name="T30" fmla="*/ 1169 w 1201"/>
                    <a:gd name="T31" fmla="*/ 45 h 513"/>
                    <a:gd name="T32" fmla="*/ 1173 w 1201"/>
                    <a:gd name="T33" fmla="*/ 51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6 h 513"/>
                    <a:gd name="T46" fmla="*/ 1193 w 1201"/>
                    <a:gd name="T47" fmla="*/ 102 h 513"/>
                    <a:gd name="T48" fmla="*/ 1195 w 1201"/>
                    <a:gd name="T49" fmla="*/ 109 h 513"/>
                    <a:gd name="T50" fmla="*/ 1197 w 1201"/>
                    <a:gd name="T51" fmla="*/ 118 h 513"/>
                    <a:gd name="T52" fmla="*/ 1198 w 1201"/>
                    <a:gd name="T53" fmla="*/ 131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69 h 513"/>
                    <a:gd name="T80" fmla="*/ 1165 w 1201"/>
                    <a:gd name="T81" fmla="*/ 277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09 h 513"/>
                    <a:gd name="T94" fmla="*/ 1122 w 1201"/>
                    <a:gd name="T95" fmla="*/ 313 h 513"/>
                    <a:gd name="T96" fmla="*/ 1116 w 1201"/>
                    <a:gd name="T97" fmla="*/ 314 h 513"/>
                    <a:gd name="T98" fmla="*/ 1109 w 1201"/>
                    <a:gd name="T99" fmla="*/ 316 h 513"/>
                    <a:gd name="T100" fmla="*/ 1101 w 1201"/>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3"/>
                    <a:gd name="T155" fmla="*/ 1201 w 1201"/>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3">
                      <a:moveTo>
                        <a:pt x="1101" y="317"/>
                      </a:moveTo>
                      <a:lnTo>
                        <a:pt x="0" y="512"/>
                      </a:lnTo>
                      <a:lnTo>
                        <a:pt x="0" y="195"/>
                      </a:lnTo>
                      <a:lnTo>
                        <a:pt x="1101" y="0"/>
                      </a:lnTo>
                      <a:lnTo>
                        <a:pt x="1107" y="0"/>
                      </a:lnTo>
                      <a:lnTo>
                        <a:pt x="1112" y="1"/>
                      </a:lnTo>
                      <a:lnTo>
                        <a:pt x="1119" y="3"/>
                      </a:lnTo>
                      <a:lnTo>
                        <a:pt x="1125" y="5"/>
                      </a:lnTo>
                      <a:lnTo>
                        <a:pt x="1130" y="8"/>
                      </a:lnTo>
                      <a:lnTo>
                        <a:pt x="1136" y="11"/>
                      </a:lnTo>
                      <a:lnTo>
                        <a:pt x="1144" y="16"/>
                      </a:lnTo>
                      <a:lnTo>
                        <a:pt x="1151" y="23"/>
                      </a:lnTo>
                      <a:lnTo>
                        <a:pt x="1156" y="28"/>
                      </a:lnTo>
                      <a:lnTo>
                        <a:pt x="1161" y="33"/>
                      </a:lnTo>
                      <a:lnTo>
                        <a:pt x="1165" y="38"/>
                      </a:lnTo>
                      <a:lnTo>
                        <a:pt x="1169" y="45"/>
                      </a:lnTo>
                      <a:lnTo>
                        <a:pt x="1173" y="51"/>
                      </a:lnTo>
                      <a:lnTo>
                        <a:pt x="1177" y="58"/>
                      </a:lnTo>
                      <a:lnTo>
                        <a:pt x="1180" y="65"/>
                      </a:lnTo>
                      <a:lnTo>
                        <a:pt x="1184" y="74"/>
                      </a:lnTo>
                      <a:lnTo>
                        <a:pt x="1187" y="83"/>
                      </a:lnTo>
                      <a:lnTo>
                        <a:pt x="1190" y="90"/>
                      </a:lnTo>
                      <a:lnTo>
                        <a:pt x="1192" y="96"/>
                      </a:lnTo>
                      <a:lnTo>
                        <a:pt x="1193" y="102"/>
                      </a:lnTo>
                      <a:lnTo>
                        <a:pt x="1195" y="109"/>
                      </a:lnTo>
                      <a:lnTo>
                        <a:pt x="1197" y="118"/>
                      </a:lnTo>
                      <a:lnTo>
                        <a:pt x="1198" y="131"/>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69"/>
                      </a:lnTo>
                      <a:lnTo>
                        <a:pt x="1165" y="277"/>
                      </a:lnTo>
                      <a:lnTo>
                        <a:pt x="1160" y="284"/>
                      </a:lnTo>
                      <a:lnTo>
                        <a:pt x="1155" y="291"/>
                      </a:lnTo>
                      <a:lnTo>
                        <a:pt x="1148" y="296"/>
                      </a:lnTo>
                      <a:lnTo>
                        <a:pt x="1142" y="301"/>
                      </a:lnTo>
                      <a:lnTo>
                        <a:pt x="1135" y="306"/>
                      </a:lnTo>
                      <a:lnTo>
                        <a:pt x="1129" y="309"/>
                      </a:lnTo>
                      <a:lnTo>
                        <a:pt x="1122" y="313"/>
                      </a:lnTo>
                      <a:lnTo>
                        <a:pt x="1116" y="314"/>
                      </a:lnTo>
                      <a:lnTo>
                        <a:pt x="1109" y="316"/>
                      </a:lnTo>
                      <a:lnTo>
                        <a:pt x="1101" y="317"/>
                      </a:lnTo>
                    </a:path>
                  </a:pathLst>
                </a:custGeom>
                <a:solidFill>
                  <a:srgbClr val="8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56" name="Oval 39"/>
                <p:cNvSpPr>
                  <a:spLocks noChangeArrowheads="1"/>
                </p:cNvSpPr>
                <p:nvPr/>
              </p:nvSpPr>
              <p:spPr bwMode="auto">
                <a:xfrm>
                  <a:off x="3819" y="915"/>
                  <a:ext cx="202" cy="316"/>
                </a:xfrm>
                <a:prstGeom prst="ellipse">
                  <a:avLst/>
                </a:prstGeom>
                <a:solidFill>
                  <a:srgbClr val="E0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57" name="Oval 40"/>
                <p:cNvSpPr>
                  <a:spLocks noChangeArrowheads="1"/>
                </p:cNvSpPr>
                <p:nvPr/>
              </p:nvSpPr>
              <p:spPr bwMode="auto">
                <a:xfrm>
                  <a:off x="3898" y="1047"/>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42" name="Group 41"/>
              <p:cNvGrpSpPr>
                <a:grpSpLocks/>
              </p:cNvGrpSpPr>
              <p:nvPr/>
            </p:nvGrpSpPr>
            <p:grpSpPr bwMode="auto">
              <a:xfrm>
                <a:off x="4020" y="805"/>
                <a:ext cx="1302" cy="514"/>
                <a:chOff x="4020" y="805"/>
                <a:chExt cx="1302" cy="514"/>
              </a:xfrm>
            </p:grpSpPr>
            <p:sp>
              <p:nvSpPr>
                <p:cNvPr id="152" name="Freeform 42"/>
                <p:cNvSpPr>
                  <a:spLocks/>
                </p:cNvSpPr>
                <p:nvPr/>
              </p:nvSpPr>
              <p:spPr bwMode="auto">
                <a:xfrm>
                  <a:off x="4121" y="805"/>
                  <a:ext cx="1201" cy="514"/>
                </a:xfrm>
                <a:custGeom>
                  <a:avLst/>
                  <a:gdLst>
                    <a:gd name="T0" fmla="*/ 1101 w 1201"/>
                    <a:gd name="T1" fmla="*/ 317 h 514"/>
                    <a:gd name="T2" fmla="*/ 0 w 1201"/>
                    <a:gd name="T3" fmla="*/ 513 h 514"/>
                    <a:gd name="T4" fmla="*/ 0 w 1201"/>
                    <a:gd name="T5" fmla="*/ 195 h 514"/>
                    <a:gd name="T6" fmla="*/ 1100 w 1201"/>
                    <a:gd name="T7" fmla="*/ 0 h 514"/>
                    <a:gd name="T8" fmla="*/ 1107 w 1201"/>
                    <a:gd name="T9" fmla="*/ 1 h 514"/>
                    <a:gd name="T10" fmla="*/ 1112 w 1201"/>
                    <a:gd name="T11" fmla="*/ 2 h 514"/>
                    <a:gd name="T12" fmla="*/ 1119 w 1201"/>
                    <a:gd name="T13" fmla="*/ 4 h 514"/>
                    <a:gd name="T14" fmla="*/ 1125 w 1201"/>
                    <a:gd name="T15" fmla="*/ 6 h 514"/>
                    <a:gd name="T16" fmla="*/ 1130 w 1201"/>
                    <a:gd name="T17" fmla="*/ 8 h 514"/>
                    <a:gd name="T18" fmla="*/ 1136 w 1201"/>
                    <a:gd name="T19" fmla="*/ 12 h 514"/>
                    <a:gd name="T20" fmla="*/ 1144 w 1201"/>
                    <a:gd name="T21" fmla="*/ 17 h 514"/>
                    <a:gd name="T22" fmla="*/ 1151 w 1201"/>
                    <a:gd name="T23" fmla="*/ 23 h 514"/>
                    <a:gd name="T24" fmla="*/ 1156 w 1201"/>
                    <a:gd name="T25" fmla="*/ 29 h 514"/>
                    <a:gd name="T26" fmla="*/ 1161 w 1201"/>
                    <a:gd name="T27" fmla="*/ 34 h 514"/>
                    <a:gd name="T28" fmla="*/ 1164 w 1201"/>
                    <a:gd name="T29" fmla="*/ 39 h 514"/>
                    <a:gd name="T30" fmla="*/ 1169 w 1201"/>
                    <a:gd name="T31" fmla="*/ 45 h 514"/>
                    <a:gd name="T32" fmla="*/ 1173 w 1201"/>
                    <a:gd name="T33" fmla="*/ 52 h 514"/>
                    <a:gd name="T34" fmla="*/ 1177 w 1201"/>
                    <a:gd name="T35" fmla="*/ 59 h 514"/>
                    <a:gd name="T36" fmla="*/ 1180 w 1201"/>
                    <a:gd name="T37" fmla="*/ 66 h 514"/>
                    <a:gd name="T38" fmla="*/ 1184 w 1201"/>
                    <a:gd name="T39" fmla="*/ 74 h 514"/>
                    <a:gd name="T40" fmla="*/ 1187 w 1201"/>
                    <a:gd name="T41" fmla="*/ 84 h 514"/>
                    <a:gd name="T42" fmla="*/ 1190 w 1201"/>
                    <a:gd name="T43" fmla="*/ 91 h 514"/>
                    <a:gd name="T44" fmla="*/ 1191 w 1201"/>
                    <a:gd name="T45" fmla="*/ 97 h 514"/>
                    <a:gd name="T46" fmla="*/ 1193 w 1201"/>
                    <a:gd name="T47" fmla="*/ 103 h 514"/>
                    <a:gd name="T48" fmla="*/ 1195 w 1201"/>
                    <a:gd name="T49" fmla="*/ 110 h 514"/>
                    <a:gd name="T50" fmla="*/ 1196 w 1201"/>
                    <a:gd name="T51" fmla="*/ 119 h 514"/>
                    <a:gd name="T52" fmla="*/ 1198 w 1201"/>
                    <a:gd name="T53" fmla="*/ 132 h 514"/>
                    <a:gd name="T54" fmla="*/ 1200 w 1201"/>
                    <a:gd name="T55" fmla="*/ 144 h 514"/>
                    <a:gd name="T56" fmla="*/ 1200 w 1201"/>
                    <a:gd name="T57" fmla="*/ 156 h 514"/>
                    <a:gd name="T58" fmla="*/ 1200 w 1201"/>
                    <a:gd name="T59" fmla="*/ 167 h 514"/>
                    <a:gd name="T60" fmla="*/ 1199 w 1201"/>
                    <a:gd name="T61" fmla="*/ 180 h 514"/>
                    <a:gd name="T62" fmla="*/ 1197 w 1201"/>
                    <a:gd name="T63" fmla="*/ 191 h 514"/>
                    <a:gd name="T64" fmla="*/ 1196 w 1201"/>
                    <a:gd name="T65" fmla="*/ 200 h 514"/>
                    <a:gd name="T66" fmla="*/ 1194 w 1201"/>
                    <a:gd name="T67" fmla="*/ 210 h 514"/>
                    <a:gd name="T68" fmla="*/ 1191 w 1201"/>
                    <a:gd name="T69" fmla="*/ 222 h 514"/>
                    <a:gd name="T70" fmla="*/ 1188 w 1201"/>
                    <a:gd name="T71" fmla="*/ 233 h 514"/>
                    <a:gd name="T72" fmla="*/ 1184 w 1201"/>
                    <a:gd name="T73" fmla="*/ 244 h 514"/>
                    <a:gd name="T74" fmla="*/ 1180 w 1201"/>
                    <a:gd name="T75" fmla="*/ 254 h 514"/>
                    <a:gd name="T76" fmla="*/ 1176 w 1201"/>
                    <a:gd name="T77" fmla="*/ 261 h 514"/>
                    <a:gd name="T78" fmla="*/ 1171 w 1201"/>
                    <a:gd name="T79" fmla="*/ 270 h 514"/>
                    <a:gd name="T80" fmla="*/ 1165 w 1201"/>
                    <a:gd name="T81" fmla="*/ 278 h 514"/>
                    <a:gd name="T82" fmla="*/ 1160 w 1201"/>
                    <a:gd name="T83" fmla="*/ 284 h 514"/>
                    <a:gd name="T84" fmla="*/ 1155 w 1201"/>
                    <a:gd name="T85" fmla="*/ 292 h 514"/>
                    <a:gd name="T86" fmla="*/ 1148 w 1201"/>
                    <a:gd name="T87" fmla="*/ 297 h 514"/>
                    <a:gd name="T88" fmla="*/ 1142 w 1201"/>
                    <a:gd name="T89" fmla="*/ 302 h 514"/>
                    <a:gd name="T90" fmla="*/ 1135 w 1201"/>
                    <a:gd name="T91" fmla="*/ 306 h 514"/>
                    <a:gd name="T92" fmla="*/ 1129 w 1201"/>
                    <a:gd name="T93" fmla="*/ 310 h 514"/>
                    <a:gd name="T94" fmla="*/ 1122 w 1201"/>
                    <a:gd name="T95" fmla="*/ 314 h 514"/>
                    <a:gd name="T96" fmla="*/ 1116 w 1201"/>
                    <a:gd name="T97" fmla="*/ 315 h 514"/>
                    <a:gd name="T98" fmla="*/ 1109 w 1201"/>
                    <a:gd name="T99" fmla="*/ 317 h 514"/>
                    <a:gd name="T100" fmla="*/ 1101 w 1201"/>
                    <a:gd name="T101" fmla="*/ 317 h 5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4"/>
                    <a:gd name="T155" fmla="*/ 1201 w 1201"/>
                    <a:gd name="T156" fmla="*/ 514 h 5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4">
                      <a:moveTo>
                        <a:pt x="1101" y="317"/>
                      </a:moveTo>
                      <a:lnTo>
                        <a:pt x="0" y="513"/>
                      </a:lnTo>
                      <a:lnTo>
                        <a:pt x="0" y="195"/>
                      </a:lnTo>
                      <a:lnTo>
                        <a:pt x="1100" y="0"/>
                      </a:lnTo>
                      <a:lnTo>
                        <a:pt x="1107" y="1"/>
                      </a:lnTo>
                      <a:lnTo>
                        <a:pt x="1112" y="2"/>
                      </a:lnTo>
                      <a:lnTo>
                        <a:pt x="1119" y="4"/>
                      </a:lnTo>
                      <a:lnTo>
                        <a:pt x="1125" y="6"/>
                      </a:lnTo>
                      <a:lnTo>
                        <a:pt x="1130" y="8"/>
                      </a:lnTo>
                      <a:lnTo>
                        <a:pt x="1136" y="12"/>
                      </a:lnTo>
                      <a:lnTo>
                        <a:pt x="1144" y="17"/>
                      </a:lnTo>
                      <a:lnTo>
                        <a:pt x="1151" y="23"/>
                      </a:lnTo>
                      <a:lnTo>
                        <a:pt x="1156" y="29"/>
                      </a:lnTo>
                      <a:lnTo>
                        <a:pt x="1161" y="34"/>
                      </a:lnTo>
                      <a:lnTo>
                        <a:pt x="1164" y="39"/>
                      </a:lnTo>
                      <a:lnTo>
                        <a:pt x="1169" y="45"/>
                      </a:lnTo>
                      <a:lnTo>
                        <a:pt x="1173" y="52"/>
                      </a:lnTo>
                      <a:lnTo>
                        <a:pt x="1177" y="59"/>
                      </a:lnTo>
                      <a:lnTo>
                        <a:pt x="1180" y="66"/>
                      </a:lnTo>
                      <a:lnTo>
                        <a:pt x="1184" y="74"/>
                      </a:lnTo>
                      <a:lnTo>
                        <a:pt x="1187" y="84"/>
                      </a:lnTo>
                      <a:lnTo>
                        <a:pt x="1190" y="91"/>
                      </a:lnTo>
                      <a:lnTo>
                        <a:pt x="1191" y="97"/>
                      </a:lnTo>
                      <a:lnTo>
                        <a:pt x="1193" y="103"/>
                      </a:lnTo>
                      <a:lnTo>
                        <a:pt x="1195" y="110"/>
                      </a:lnTo>
                      <a:lnTo>
                        <a:pt x="1196" y="119"/>
                      </a:lnTo>
                      <a:lnTo>
                        <a:pt x="1198" y="132"/>
                      </a:lnTo>
                      <a:lnTo>
                        <a:pt x="1200" y="144"/>
                      </a:lnTo>
                      <a:lnTo>
                        <a:pt x="1200" y="156"/>
                      </a:lnTo>
                      <a:lnTo>
                        <a:pt x="1200" y="167"/>
                      </a:lnTo>
                      <a:lnTo>
                        <a:pt x="1199" y="180"/>
                      </a:lnTo>
                      <a:lnTo>
                        <a:pt x="1197" y="191"/>
                      </a:lnTo>
                      <a:lnTo>
                        <a:pt x="1196" y="200"/>
                      </a:lnTo>
                      <a:lnTo>
                        <a:pt x="1194" y="210"/>
                      </a:lnTo>
                      <a:lnTo>
                        <a:pt x="1191" y="222"/>
                      </a:lnTo>
                      <a:lnTo>
                        <a:pt x="1188" y="233"/>
                      </a:lnTo>
                      <a:lnTo>
                        <a:pt x="1184" y="244"/>
                      </a:lnTo>
                      <a:lnTo>
                        <a:pt x="1180" y="254"/>
                      </a:lnTo>
                      <a:lnTo>
                        <a:pt x="1176" y="261"/>
                      </a:lnTo>
                      <a:lnTo>
                        <a:pt x="1171" y="270"/>
                      </a:lnTo>
                      <a:lnTo>
                        <a:pt x="1165" y="278"/>
                      </a:lnTo>
                      <a:lnTo>
                        <a:pt x="1160" y="284"/>
                      </a:lnTo>
                      <a:lnTo>
                        <a:pt x="1155" y="292"/>
                      </a:lnTo>
                      <a:lnTo>
                        <a:pt x="1148" y="297"/>
                      </a:lnTo>
                      <a:lnTo>
                        <a:pt x="1142" y="302"/>
                      </a:lnTo>
                      <a:lnTo>
                        <a:pt x="1135" y="306"/>
                      </a:lnTo>
                      <a:lnTo>
                        <a:pt x="1129" y="310"/>
                      </a:lnTo>
                      <a:lnTo>
                        <a:pt x="1122" y="314"/>
                      </a:lnTo>
                      <a:lnTo>
                        <a:pt x="1116" y="315"/>
                      </a:lnTo>
                      <a:lnTo>
                        <a:pt x="1109" y="317"/>
                      </a:lnTo>
                      <a:lnTo>
                        <a:pt x="1101" y="317"/>
                      </a:lnTo>
                    </a:path>
                  </a:pathLst>
                </a:custGeom>
                <a:solidFill>
                  <a:srgbClr val="A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53" name="Oval 43"/>
                <p:cNvSpPr>
                  <a:spLocks noChangeArrowheads="1"/>
                </p:cNvSpPr>
                <p:nvPr/>
              </p:nvSpPr>
              <p:spPr bwMode="auto">
                <a:xfrm>
                  <a:off x="4020" y="1001"/>
                  <a:ext cx="202" cy="316"/>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54" name="Oval 44"/>
                <p:cNvSpPr>
                  <a:spLocks noChangeArrowheads="1"/>
                </p:cNvSpPr>
                <p:nvPr/>
              </p:nvSpPr>
              <p:spPr bwMode="auto">
                <a:xfrm>
                  <a:off x="4096" y="1132"/>
                  <a:ext cx="25" cy="39"/>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43" name="Group 45"/>
              <p:cNvGrpSpPr>
                <a:grpSpLocks/>
              </p:cNvGrpSpPr>
              <p:nvPr/>
            </p:nvGrpSpPr>
            <p:grpSpPr bwMode="auto">
              <a:xfrm>
                <a:off x="4221" y="908"/>
                <a:ext cx="1301" cy="513"/>
                <a:chOff x="4221" y="908"/>
                <a:chExt cx="1301" cy="513"/>
              </a:xfrm>
            </p:grpSpPr>
            <p:sp>
              <p:nvSpPr>
                <p:cNvPr id="149" name="Freeform 46"/>
                <p:cNvSpPr>
                  <a:spLocks/>
                </p:cNvSpPr>
                <p:nvPr/>
              </p:nvSpPr>
              <p:spPr bwMode="auto">
                <a:xfrm>
                  <a:off x="4322" y="908"/>
                  <a:ext cx="1200" cy="513"/>
                </a:xfrm>
                <a:custGeom>
                  <a:avLst/>
                  <a:gdLst>
                    <a:gd name="T0" fmla="*/ 1101 w 1200"/>
                    <a:gd name="T1" fmla="*/ 317 h 513"/>
                    <a:gd name="T2" fmla="*/ 0 w 1200"/>
                    <a:gd name="T3" fmla="*/ 512 h 513"/>
                    <a:gd name="T4" fmla="*/ 0 w 1200"/>
                    <a:gd name="T5" fmla="*/ 195 h 513"/>
                    <a:gd name="T6" fmla="*/ 1100 w 1200"/>
                    <a:gd name="T7" fmla="*/ 0 h 513"/>
                    <a:gd name="T8" fmla="*/ 1107 w 1200"/>
                    <a:gd name="T9" fmla="*/ 1 h 513"/>
                    <a:gd name="T10" fmla="*/ 1112 w 1200"/>
                    <a:gd name="T11" fmla="*/ 2 h 513"/>
                    <a:gd name="T12" fmla="*/ 1119 w 1200"/>
                    <a:gd name="T13" fmla="*/ 3 h 513"/>
                    <a:gd name="T14" fmla="*/ 1125 w 1200"/>
                    <a:gd name="T15" fmla="*/ 6 h 513"/>
                    <a:gd name="T16" fmla="*/ 1130 w 1200"/>
                    <a:gd name="T17" fmla="*/ 8 h 513"/>
                    <a:gd name="T18" fmla="*/ 1136 w 1200"/>
                    <a:gd name="T19" fmla="*/ 12 h 513"/>
                    <a:gd name="T20" fmla="*/ 1143 w 1200"/>
                    <a:gd name="T21" fmla="*/ 17 h 513"/>
                    <a:gd name="T22" fmla="*/ 1151 w 1200"/>
                    <a:gd name="T23" fmla="*/ 23 h 513"/>
                    <a:gd name="T24" fmla="*/ 1156 w 1200"/>
                    <a:gd name="T25" fmla="*/ 28 h 513"/>
                    <a:gd name="T26" fmla="*/ 1160 w 1200"/>
                    <a:gd name="T27" fmla="*/ 34 h 513"/>
                    <a:gd name="T28" fmla="*/ 1164 w 1200"/>
                    <a:gd name="T29" fmla="*/ 39 h 513"/>
                    <a:gd name="T30" fmla="*/ 1169 w 1200"/>
                    <a:gd name="T31" fmla="*/ 45 h 513"/>
                    <a:gd name="T32" fmla="*/ 1173 w 1200"/>
                    <a:gd name="T33" fmla="*/ 52 h 513"/>
                    <a:gd name="T34" fmla="*/ 1176 w 1200"/>
                    <a:gd name="T35" fmla="*/ 58 h 513"/>
                    <a:gd name="T36" fmla="*/ 1180 w 1200"/>
                    <a:gd name="T37" fmla="*/ 65 h 513"/>
                    <a:gd name="T38" fmla="*/ 1183 w 1200"/>
                    <a:gd name="T39" fmla="*/ 74 h 513"/>
                    <a:gd name="T40" fmla="*/ 1187 w 1200"/>
                    <a:gd name="T41" fmla="*/ 83 h 513"/>
                    <a:gd name="T42" fmla="*/ 1189 w 1200"/>
                    <a:gd name="T43" fmla="*/ 90 h 513"/>
                    <a:gd name="T44" fmla="*/ 1191 w 1200"/>
                    <a:gd name="T45" fmla="*/ 97 h 513"/>
                    <a:gd name="T46" fmla="*/ 1193 w 1200"/>
                    <a:gd name="T47" fmla="*/ 103 h 513"/>
                    <a:gd name="T48" fmla="*/ 1194 w 1200"/>
                    <a:gd name="T49" fmla="*/ 110 h 513"/>
                    <a:gd name="T50" fmla="*/ 1196 w 1200"/>
                    <a:gd name="T51" fmla="*/ 118 h 513"/>
                    <a:gd name="T52" fmla="*/ 1198 w 1200"/>
                    <a:gd name="T53" fmla="*/ 132 h 513"/>
                    <a:gd name="T54" fmla="*/ 1199 w 1200"/>
                    <a:gd name="T55" fmla="*/ 143 h 513"/>
                    <a:gd name="T56" fmla="*/ 1199 w 1200"/>
                    <a:gd name="T57" fmla="*/ 155 h 513"/>
                    <a:gd name="T58" fmla="*/ 1199 w 1200"/>
                    <a:gd name="T59" fmla="*/ 167 h 513"/>
                    <a:gd name="T60" fmla="*/ 1198 w 1200"/>
                    <a:gd name="T61" fmla="*/ 180 h 513"/>
                    <a:gd name="T62" fmla="*/ 1197 w 1200"/>
                    <a:gd name="T63" fmla="*/ 191 h 513"/>
                    <a:gd name="T64" fmla="*/ 1196 w 1200"/>
                    <a:gd name="T65" fmla="*/ 200 h 513"/>
                    <a:gd name="T66" fmla="*/ 1194 w 1200"/>
                    <a:gd name="T67" fmla="*/ 209 h 513"/>
                    <a:gd name="T68" fmla="*/ 1191 w 1200"/>
                    <a:gd name="T69" fmla="*/ 221 h 513"/>
                    <a:gd name="T70" fmla="*/ 1188 w 1200"/>
                    <a:gd name="T71" fmla="*/ 232 h 513"/>
                    <a:gd name="T72" fmla="*/ 1184 w 1200"/>
                    <a:gd name="T73" fmla="*/ 243 h 513"/>
                    <a:gd name="T74" fmla="*/ 1180 w 1200"/>
                    <a:gd name="T75" fmla="*/ 253 h 513"/>
                    <a:gd name="T76" fmla="*/ 1176 w 1200"/>
                    <a:gd name="T77" fmla="*/ 261 h 513"/>
                    <a:gd name="T78" fmla="*/ 1170 w 1200"/>
                    <a:gd name="T79" fmla="*/ 270 h 513"/>
                    <a:gd name="T80" fmla="*/ 1165 w 1200"/>
                    <a:gd name="T81" fmla="*/ 278 h 513"/>
                    <a:gd name="T82" fmla="*/ 1160 w 1200"/>
                    <a:gd name="T83" fmla="*/ 284 h 513"/>
                    <a:gd name="T84" fmla="*/ 1154 w 1200"/>
                    <a:gd name="T85" fmla="*/ 291 h 513"/>
                    <a:gd name="T86" fmla="*/ 1148 w 1200"/>
                    <a:gd name="T87" fmla="*/ 297 h 513"/>
                    <a:gd name="T88" fmla="*/ 1142 w 1200"/>
                    <a:gd name="T89" fmla="*/ 301 h 513"/>
                    <a:gd name="T90" fmla="*/ 1135 w 1200"/>
                    <a:gd name="T91" fmla="*/ 306 h 513"/>
                    <a:gd name="T92" fmla="*/ 1129 w 1200"/>
                    <a:gd name="T93" fmla="*/ 310 h 513"/>
                    <a:gd name="T94" fmla="*/ 1121 w 1200"/>
                    <a:gd name="T95" fmla="*/ 313 h 513"/>
                    <a:gd name="T96" fmla="*/ 1116 w 1200"/>
                    <a:gd name="T97" fmla="*/ 315 h 513"/>
                    <a:gd name="T98" fmla="*/ 1108 w 1200"/>
                    <a:gd name="T99" fmla="*/ 316 h 513"/>
                    <a:gd name="T100" fmla="*/ 1101 w 1200"/>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0"/>
                    <a:gd name="T154" fmla="*/ 0 h 513"/>
                    <a:gd name="T155" fmla="*/ 1200 w 1200"/>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0" h="513">
                      <a:moveTo>
                        <a:pt x="1101" y="317"/>
                      </a:moveTo>
                      <a:lnTo>
                        <a:pt x="0" y="512"/>
                      </a:lnTo>
                      <a:lnTo>
                        <a:pt x="0" y="195"/>
                      </a:lnTo>
                      <a:lnTo>
                        <a:pt x="1100" y="0"/>
                      </a:lnTo>
                      <a:lnTo>
                        <a:pt x="1107" y="1"/>
                      </a:lnTo>
                      <a:lnTo>
                        <a:pt x="1112" y="2"/>
                      </a:lnTo>
                      <a:lnTo>
                        <a:pt x="1119" y="3"/>
                      </a:lnTo>
                      <a:lnTo>
                        <a:pt x="1125" y="6"/>
                      </a:lnTo>
                      <a:lnTo>
                        <a:pt x="1130" y="8"/>
                      </a:lnTo>
                      <a:lnTo>
                        <a:pt x="1136" y="12"/>
                      </a:lnTo>
                      <a:lnTo>
                        <a:pt x="1143" y="17"/>
                      </a:lnTo>
                      <a:lnTo>
                        <a:pt x="1151" y="23"/>
                      </a:lnTo>
                      <a:lnTo>
                        <a:pt x="1156" y="28"/>
                      </a:lnTo>
                      <a:lnTo>
                        <a:pt x="1160" y="34"/>
                      </a:lnTo>
                      <a:lnTo>
                        <a:pt x="1164" y="39"/>
                      </a:lnTo>
                      <a:lnTo>
                        <a:pt x="1169" y="45"/>
                      </a:lnTo>
                      <a:lnTo>
                        <a:pt x="1173" y="52"/>
                      </a:lnTo>
                      <a:lnTo>
                        <a:pt x="1176" y="58"/>
                      </a:lnTo>
                      <a:lnTo>
                        <a:pt x="1180" y="65"/>
                      </a:lnTo>
                      <a:lnTo>
                        <a:pt x="1183" y="74"/>
                      </a:lnTo>
                      <a:lnTo>
                        <a:pt x="1187" y="83"/>
                      </a:lnTo>
                      <a:lnTo>
                        <a:pt x="1189" y="90"/>
                      </a:lnTo>
                      <a:lnTo>
                        <a:pt x="1191" y="97"/>
                      </a:lnTo>
                      <a:lnTo>
                        <a:pt x="1193" y="103"/>
                      </a:lnTo>
                      <a:lnTo>
                        <a:pt x="1194" y="110"/>
                      </a:lnTo>
                      <a:lnTo>
                        <a:pt x="1196" y="118"/>
                      </a:lnTo>
                      <a:lnTo>
                        <a:pt x="1198" y="132"/>
                      </a:lnTo>
                      <a:lnTo>
                        <a:pt x="1199" y="143"/>
                      </a:lnTo>
                      <a:lnTo>
                        <a:pt x="1199" y="155"/>
                      </a:lnTo>
                      <a:lnTo>
                        <a:pt x="1199" y="167"/>
                      </a:lnTo>
                      <a:lnTo>
                        <a:pt x="1198" y="180"/>
                      </a:lnTo>
                      <a:lnTo>
                        <a:pt x="1197" y="191"/>
                      </a:lnTo>
                      <a:lnTo>
                        <a:pt x="1196" y="200"/>
                      </a:lnTo>
                      <a:lnTo>
                        <a:pt x="1194" y="209"/>
                      </a:lnTo>
                      <a:lnTo>
                        <a:pt x="1191" y="221"/>
                      </a:lnTo>
                      <a:lnTo>
                        <a:pt x="1188" y="232"/>
                      </a:lnTo>
                      <a:lnTo>
                        <a:pt x="1184" y="243"/>
                      </a:lnTo>
                      <a:lnTo>
                        <a:pt x="1180" y="253"/>
                      </a:lnTo>
                      <a:lnTo>
                        <a:pt x="1176" y="261"/>
                      </a:lnTo>
                      <a:lnTo>
                        <a:pt x="1170" y="270"/>
                      </a:lnTo>
                      <a:lnTo>
                        <a:pt x="1165" y="278"/>
                      </a:lnTo>
                      <a:lnTo>
                        <a:pt x="1160" y="284"/>
                      </a:lnTo>
                      <a:lnTo>
                        <a:pt x="1154" y="291"/>
                      </a:lnTo>
                      <a:lnTo>
                        <a:pt x="1148" y="297"/>
                      </a:lnTo>
                      <a:lnTo>
                        <a:pt x="1142" y="301"/>
                      </a:lnTo>
                      <a:lnTo>
                        <a:pt x="1135" y="306"/>
                      </a:lnTo>
                      <a:lnTo>
                        <a:pt x="1129" y="310"/>
                      </a:lnTo>
                      <a:lnTo>
                        <a:pt x="1121" y="313"/>
                      </a:lnTo>
                      <a:lnTo>
                        <a:pt x="1116" y="315"/>
                      </a:lnTo>
                      <a:lnTo>
                        <a:pt x="1108" y="316"/>
                      </a:lnTo>
                      <a:lnTo>
                        <a:pt x="1101" y="317"/>
                      </a:lnTo>
                    </a:path>
                  </a:pathLst>
                </a:custGeom>
                <a:solidFill>
                  <a:srgbClr val="C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50" name="Oval 47"/>
                <p:cNvSpPr>
                  <a:spLocks noChangeArrowheads="1"/>
                </p:cNvSpPr>
                <p:nvPr/>
              </p:nvSpPr>
              <p:spPr bwMode="auto">
                <a:xfrm>
                  <a:off x="4221" y="1103"/>
                  <a:ext cx="202" cy="317"/>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51" name="Oval 48"/>
                <p:cNvSpPr>
                  <a:spLocks noChangeArrowheads="1"/>
                </p:cNvSpPr>
                <p:nvPr/>
              </p:nvSpPr>
              <p:spPr bwMode="auto">
                <a:xfrm>
                  <a:off x="4300" y="1238"/>
                  <a:ext cx="25"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grpSp>
            <p:nvGrpSpPr>
              <p:cNvPr id="144" name="Group 49"/>
              <p:cNvGrpSpPr>
                <a:grpSpLocks/>
              </p:cNvGrpSpPr>
              <p:nvPr/>
            </p:nvGrpSpPr>
            <p:grpSpPr bwMode="auto">
              <a:xfrm>
                <a:off x="4271" y="1214"/>
                <a:ext cx="1302" cy="513"/>
                <a:chOff x="4271" y="1214"/>
                <a:chExt cx="1302" cy="513"/>
              </a:xfrm>
            </p:grpSpPr>
            <p:sp>
              <p:nvSpPr>
                <p:cNvPr id="146" name="Freeform 50"/>
                <p:cNvSpPr>
                  <a:spLocks/>
                </p:cNvSpPr>
                <p:nvPr/>
              </p:nvSpPr>
              <p:spPr bwMode="auto">
                <a:xfrm>
                  <a:off x="4372" y="1214"/>
                  <a:ext cx="1201" cy="513"/>
                </a:xfrm>
                <a:custGeom>
                  <a:avLst/>
                  <a:gdLst>
                    <a:gd name="T0" fmla="*/ 1101 w 1201"/>
                    <a:gd name="T1" fmla="*/ 317 h 513"/>
                    <a:gd name="T2" fmla="*/ 0 w 1201"/>
                    <a:gd name="T3" fmla="*/ 512 h 513"/>
                    <a:gd name="T4" fmla="*/ 0 w 1201"/>
                    <a:gd name="T5" fmla="*/ 195 h 513"/>
                    <a:gd name="T6" fmla="*/ 1101 w 1201"/>
                    <a:gd name="T7" fmla="*/ 0 h 513"/>
                    <a:gd name="T8" fmla="*/ 1107 w 1201"/>
                    <a:gd name="T9" fmla="*/ 1 h 513"/>
                    <a:gd name="T10" fmla="*/ 1112 w 1201"/>
                    <a:gd name="T11" fmla="*/ 1 h 513"/>
                    <a:gd name="T12" fmla="*/ 1119 w 1201"/>
                    <a:gd name="T13" fmla="*/ 3 h 513"/>
                    <a:gd name="T14" fmla="*/ 1125 w 1201"/>
                    <a:gd name="T15" fmla="*/ 6 h 513"/>
                    <a:gd name="T16" fmla="*/ 1130 w 1201"/>
                    <a:gd name="T17" fmla="*/ 8 h 513"/>
                    <a:gd name="T18" fmla="*/ 1136 w 1201"/>
                    <a:gd name="T19" fmla="*/ 12 h 513"/>
                    <a:gd name="T20" fmla="*/ 1144 w 1201"/>
                    <a:gd name="T21" fmla="*/ 17 h 513"/>
                    <a:gd name="T22" fmla="*/ 1151 w 1201"/>
                    <a:gd name="T23" fmla="*/ 23 h 513"/>
                    <a:gd name="T24" fmla="*/ 1156 w 1201"/>
                    <a:gd name="T25" fmla="*/ 28 h 513"/>
                    <a:gd name="T26" fmla="*/ 1161 w 1201"/>
                    <a:gd name="T27" fmla="*/ 34 h 513"/>
                    <a:gd name="T28" fmla="*/ 1165 w 1201"/>
                    <a:gd name="T29" fmla="*/ 39 h 513"/>
                    <a:gd name="T30" fmla="*/ 1169 w 1201"/>
                    <a:gd name="T31" fmla="*/ 45 h 513"/>
                    <a:gd name="T32" fmla="*/ 1173 w 1201"/>
                    <a:gd name="T33" fmla="*/ 52 h 513"/>
                    <a:gd name="T34" fmla="*/ 1177 w 1201"/>
                    <a:gd name="T35" fmla="*/ 58 h 513"/>
                    <a:gd name="T36" fmla="*/ 1180 w 1201"/>
                    <a:gd name="T37" fmla="*/ 65 h 513"/>
                    <a:gd name="T38" fmla="*/ 1184 w 1201"/>
                    <a:gd name="T39" fmla="*/ 74 h 513"/>
                    <a:gd name="T40" fmla="*/ 1187 w 1201"/>
                    <a:gd name="T41" fmla="*/ 83 h 513"/>
                    <a:gd name="T42" fmla="*/ 1190 w 1201"/>
                    <a:gd name="T43" fmla="*/ 90 h 513"/>
                    <a:gd name="T44" fmla="*/ 1192 w 1201"/>
                    <a:gd name="T45" fmla="*/ 97 h 513"/>
                    <a:gd name="T46" fmla="*/ 1193 w 1201"/>
                    <a:gd name="T47" fmla="*/ 103 h 513"/>
                    <a:gd name="T48" fmla="*/ 1195 w 1201"/>
                    <a:gd name="T49" fmla="*/ 110 h 513"/>
                    <a:gd name="T50" fmla="*/ 1197 w 1201"/>
                    <a:gd name="T51" fmla="*/ 118 h 513"/>
                    <a:gd name="T52" fmla="*/ 1198 w 1201"/>
                    <a:gd name="T53" fmla="*/ 132 h 513"/>
                    <a:gd name="T54" fmla="*/ 1200 w 1201"/>
                    <a:gd name="T55" fmla="*/ 143 h 513"/>
                    <a:gd name="T56" fmla="*/ 1200 w 1201"/>
                    <a:gd name="T57" fmla="*/ 155 h 513"/>
                    <a:gd name="T58" fmla="*/ 1200 w 1201"/>
                    <a:gd name="T59" fmla="*/ 167 h 513"/>
                    <a:gd name="T60" fmla="*/ 1199 w 1201"/>
                    <a:gd name="T61" fmla="*/ 179 h 513"/>
                    <a:gd name="T62" fmla="*/ 1197 w 1201"/>
                    <a:gd name="T63" fmla="*/ 190 h 513"/>
                    <a:gd name="T64" fmla="*/ 1196 w 1201"/>
                    <a:gd name="T65" fmla="*/ 200 h 513"/>
                    <a:gd name="T66" fmla="*/ 1194 w 1201"/>
                    <a:gd name="T67" fmla="*/ 209 h 513"/>
                    <a:gd name="T68" fmla="*/ 1191 w 1201"/>
                    <a:gd name="T69" fmla="*/ 221 h 513"/>
                    <a:gd name="T70" fmla="*/ 1188 w 1201"/>
                    <a:gd name="T71" fmla="*/ 232 h 513"/>
                    <a:gd name="T72" fmla="*/ 1184 w 1201"/>
                    <a:gd name="T73" fmla="*/ 243 h 513"/>
                    <a:gd name="T74" fmla="*/ 1180 w 1201"/>
                    <a:gd name="T75" fmla="*/ 253 h 513"/>
                    <a:gd name="T76" fmla="*/ 1176 w 1201"/>
                    <a:gd name="T77" fmla="*/ 260 h 513"/>
                    <a:gd name="T78" fmla="*/ 1171 w 1201"/>
                    <a:gd name="T79" fmla="*/ 270 h 513"/>
                    <a:gd name="T80" fmla="*/ 1165 w 1201"/>
                    <a:gd name="T81" fmla="*/ 278 h 513"/>
                    <a:gd name="T82" fmla="*/ 1160 w 1201"/>
                    <a:gd name="T83" fmla="*/ 284 h 513"/>
                    <a:gd name="T84" fmla="*/ 1155 w 1201"/>
                    <a:gd name="T85" fmla="*/ 291 h 513"/>
                    <a:gd name="T86" fmla="*/ 1148 w 1201"/>
                    <a:gd name="T87" fmla="*/ 296 h 513"/>
                    <a:gd name="T88" fmla="*/ 1142 w 1201"/>
                    <a:gd name="T89" fmla="*/ 301 h 513"/>
                    <a:gd name="T90" fmla="*/ 1135 w 1201"/>
                    <a:gd name="T91" fmla="*/ 306 h 513"/>
                    <a:gd name="T92" fmla="*/ 1129 w 1201"/>
                    <a:gd name="T93" fmla="*/ 310 h 513"/>
                    <a:gd name="T94" fmla="*/ 1122 w 1201"/>
                    <a:gd name="T95" fmla="*/ 313 h 513"/>
                    <a:gd name="T96" fmla="*/ 1116 w 1201"/>
                    <a:gd name="T97" fmla="*/ 315 h 513"/>
                    <a:gd name="T98" fmla="*/ 1109 w 1201"/>
                    <a:gd name="T99" fmla="*/ 316 h 513"/>
                    <a:gd name="T100" fmla="*/ 1101 w 1201"/>
                    <a:gd name="T101" fmla="*/ 317 h 5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1"/>
                    <a:gd name="T154" fmla="*/ 0 h 513"/>
                    <a:gd name="T155" fmla="*/ 1201 w 1201"/>
                    <a:gd name="T156" fmla="*/ 513 h 5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1" h="513">
                      <a:moveTo>
                        <a:pt x="1101" y="317"/>
                      </a:moveTo>
                      <a:lnTo>
                        <a:pt x="0" y="512"/>
                      </a:lnTo>
                      <a:lnTo>
                        <a:pt x="0" y="195"/>
                      </a:lnTo>
                      <a:lnTo>
                        <a:pt x="1101" y="0"/>
                      </a:lnTo>
                      <a:lnTo>
                        <a:pt x="1107" y="1"/>
                      </a:lnTo>
                      <a:lnTo>
                        <a:pt x="1112" y="1"/>
                      </a:lnTo>
                      <a:lnTo>
                        <a:pt x="1119" y="3"/>
                      </a:lnTo>
                      <a:lnTo>
                        <a:pt x="1125" y="6"/>
                      </a:lnTo>
                      <a:lnTo>
                        <a:pt x="1130" y="8"/>
                      </a:lnTo>
                      <a:lnTo>
                        <a:pt x="1136" y="12"/>
                      </a:lnTo>
                      <a:lnTo>
                        <a:pt x="1144" y="17"/>
                      </a:lnTo>
                      <a:lnTo>
                        <a:pt x="1151" y="23"/>
                      </a:lnTo>
                      <a:lnTo>
                        <a:pt x="1156" y="28"/>
                      </a:lnTo>
                      <a:lnTo>
                        <a:pt x="1161" y="34"/>
                      </a:lnTo>
                      <a:lnTo>
                        <a:pt x="1165" y="39"/>
                      </a:lnTo>
                      <a:lnTo>
                        <a:pt x="1169" y="45"/>
                      </a:lnTo>
                      <a:lnTo>
                        <a:pt x="1173" y="52"/>
                      </a:lnTo>
                      <a:lnTo>
                        <a:pt x="1177" y="58"/>
                      </a:lnTo>
                      <a:lnTo>
                        <a:pt x="1180" y="65"/>
                      </a:lnTo>
                      <a:lnTo>
                        <a:pt x="1184" y="74"/>
                      </a:lnTo>
                      <a:lnTo>
                        <a:pt x="1187" y="83"/>
                      </a:lnTo>
                      <a:lnTo>
                        <a:pt x="1190" y="90"/>
                      </a:lnTo>
                      <a:lnTo>
                        <a:pt x="1192" y="97"/>
                      </a:lnTo>
                      <a:lnTo>
                        <a:pt x="1193" y="103"/>
                      </a:lnTo>
                      <a:lnTo>
                        <a:pt x="1195" y="110"/>
                      </a:lnTo>
                      <a:lnTo>
                        <a:pt x="1197" y="118"/>
                      </a:lnTo>
                      <a:lnTo>
                        <a:pt x="1198" y="132"/>
                      </a:lnTo>
                      <a:lnTo>
                        <a:pt x="1200" y="143"/>
                      </a:lnTo>
                      <a:lnTo>
                        <a:pt x="1200" y="155"/>
                      </a:lnTo>
                      <a:lnTo>
                        <a:pt x="1200" y="167"/>
                      </a:lnTo>
                      <a:lnTo>
                        <a:pt x="1199" y="179"/>
                      </a:lnTo>
                      <a:lnTo>
                        <a:pt x="1197" y="190"/>
                      </a:lnTo>
                      <a:lnTo>
                        <a:pt x="1196" y="200"/>
                      </a:lnTo>
                      <a:lnTo>
                        <a:pt x="1194" y="209"/>
                      </a:lnTo>
                      <a:lnTo>
                        <a:pt x="1191" y="221"/>
                      </a:lnTo>
                      <a:lnTo>
                        <a:pt x="1188" y="232"/>
                      </a:lnTo>
                      <a:lnTo>
                        <a:pt x="1184" y="243"/>
                      </a:lnTo>
                      <a:lnTo>
                        <a:pt x="1180" y="253"/>
                      </a:lnTo>
                      <a:lnTo>
                        <a:pt x="1176" y="260"/>
                      </a:lnTo>
                      <a:lnTo>
                        <a:pt x="1171" y="270"/>
                      </a:lnTo>
                      <a:lnTo>
                        <a:pt x="1165" y="278"/>
                      </a:lnTo>
                      <a:lnTo>
                        <a:pt x="1160" y="284"/>
                      </a:lnTo>
                      <a:lnTo>
                        <a:pt x="1155" y="291"/>
                      </a:lnTo>
                      <a:lnTo>
                        <a:pt x="1148" y="296"/>
                      </a:lnTo>
                      <a:lnTo>
                        <a:pt x="1142" y="301"/>
                      </a:lnTo>
                      <a:lnTo>
                        <a:pt x="1135" y="306"/>
                      </a:lnTo>
                      <a:lnTo>
                        <a:pt x="1129" y="310"/>
                      </a:lnTo>
                      <a:lnTo>
                        <a:pt x="1122" y="313"/>
                      </a:lnTo>
                      <a:lnTo>
                        <a:pt x="1116" y="315"/>
                      </a:lnTo>
                      <a:lnTo>
                        <a:pt x="1109" y="316"/>
                      </a:lnTo>
                      <a:lnTo>
                        <a:pt x="1101" y="317"/>
                      </a:lnTo>
                    </a:path>
                  </a:pathLst>
                </a:custGeom>
                <a:solidFill>
                  <a:srgbClr val="C00000"/>
                </a:solidFill>
                <a:ln w="12700" cap="rnd">
                  <a:solidFill>
                    <a:srgbClr val="000000"/>
                  </a:solidFill>
                  <a:round/>
                  <a:headEnd/>
                  <a:tailEnd/>
                </a:ln>
              </p:spPr>
              <p:txBody>
                <a:bodyPr/>
                <a:lstStyle/>
                <a:p>
                  <a:endParaRPr lang="en-US">
                    <a:latin typeface="Cambria" panose="02040503050406030204" pitchFamily="18" charset="0"/>
                  </a:endParaRPr>
                </a:p>
              </p:txBody>
            </p:sp>
            <p:sp>
              <p:nvSpPr>
                <p:cNvPr id="147" name="Oval 51"/>
                <p:cNvSpPr>
                  <a:spLocks noChangeArrowheads="1"/>
                </p:cNvSpPr>
                <p:nvPr/>
              </p:nvSpPr>
              <p:spPr bwMode="auto">
                <a:xfrm>
                  <a:off x="4271" y="1409"/>
                  <a:ext cx="202" cy="317"/>
                </a:xfrm>
                <a:prstGeom prst="ellipse">
                  <a:avLst/>
                </a:prstGeom>
                <a:solidFill>
                  <a:srgbClr val="FF0000"/>
                </a:solidFill>
                <a:ln w="12700">
                  <a:solidFill>
                    <a:srgbClr val="000000"/>
                  </a:solidFill>
                  <a:round/>
                  <a:headEnd/>
                  <a:tailEnd/>
                </a:ln>
              </p:spPr>
              <p:txBody>
                <a:bodyPr wrap="none" anchor="ctr"/>
                <a:lstStyle/>
                <a:p>
                  <a:pPr eaLnBrk="1" hangingPunct="1"/>
                  <a:endParaRPr lang="en-US" altLang="en-US">
                    <a:latin typeface="Cambria" panose="02040503050406030204" pitchFamily="18" charset="0"/>
                  </a:endParaRPr>
                </a:p>
              </p:txBody>
            </p:sp>
            <p:sp>
              <p:nvSpPr>
                <p:cNvPr id="148" name="Oval 52"/>
                <p:cNvSpPr>
                  <a:spLocks noChangeArrowheads="1"/>
                </p:cNvSpPr>
                <p:nvPr/>
              </p:nvSpPr>
              <p:spPr bwMode="auto">
                <a:xfrm>
                  <a:off x="4350" y="1549"/>
                  <a:ext cx="26" cy="40"/>
                </a:xfrm>
                <a:prstGeom prst="ellipse">
                  <a:avLst/>
                </a:prstGeom>
                <a:solidFill>
                  <a:srgbClr val="000000"/>
                </a:solidFill>
                <a:ln w="9525">
                  <a:noFill/>
                  <a:round/>
                  <a:headEnd/>
                  <a:tailEnd/>
                </a:ln>
              </p:spPr>
              <p:txBody>
                <a:bodyPr wrap="none" anchor="ctr"/>
                <a:lstStyle/>
                <a:p>
                  <a:pPr eaLnBrk="1" hangingPunct="1"/>
                  <a:endParaRPr lang="en-US" altLang="en-US">
                    <a:latin typeface="Cambria" panose="02040503050406030204" pitchFamily="18" charset="0"/>
                  </a:endParaRPr>
                </a:p>
              </p:txBody>
            </p:sp>
          </p:grpSp>
          <p:sp>
            <p:nvSpPr>
              <p:cNvPr id="145" name="Freeform 53"/>
              <p:cNvSpPr>
                <a:spLocks/>
              </p:cNvSpPr>
              <p:nvPr/>
            </p:nvSpPr>
            <p:spPr bwMode="auto">
              <a:xfrm>
                <a:off x="4238" y="789"/>
                <a:ext cx="962" cy="1184"/>
              </a:xfrm>
              <a:custGeom>
                <a:avLst/>
                <a:gdLst>
                  <a:gd name="T0" fmla="*/ 390 w 962"/>
                  <a:gd name="T1" fmla="*/ 0 h 1184"/>
                  <a:gd name="T2" fmla="*/ 0 w 962"/>
                  <a:gd name="T3" fmla="*/ 64 h 1184"/>
                  <a:gd name="T4" fmla="*/ 38 w 962"/>
                  <a:gd name="T5" fmla="*/ 75 h 1184"/>
                  <a:gd name="T6" fmla="*/ 57 w 962"/>
                  <a:gd name="T7" fmla="*/ 75 h 1184"/>
                  <a:gd name="T8" fmla="*/ 85 w 962"/>
                  <a:gd name="T9" fmla="*/ 84 h 1184"/>
                  <a:gd name="T10" fmla="*/ 110 w 962"/>
                  <a:gd name="T11" fmla="*/ 94 h 1184"/>
                  <a:gd name="T12" fmla="*/ 145 w 962"/>
                  <a:gd name="T13" fmla="*/ 116 h 1184"/>
                  <a:gd name="T14" fmla="*/ 173 w 962"/>
                  <a:gd name="T15" fmla="*/ 135 h 1184"/>
                  <a:gd name="T16" fmla="*/ 208 w 962"/>
                  <a:gd name="T17" fmla="*/ 154 h 1184"/>
                  <a:gd name="T18" fmla="*/ 258 w 962"/>
                  <a:gd name="T19" fmla="*/ 160 h 1184"/>
                  <a:gd name="T20" fmla="*/ 295 w 962"/>
                  <a:gd name="T21" fmla="*/ 169 h 1184"/>
                  <a:gd name="T22" fmla="*/ 311 w 962"/>
                  <a:gd name="T23" fmla="*/ 179 h 1184"/>
                  <a:gd name="T24" fmla="*/ 336 w 962"/>
                  <a:gd name="T25" fmla="*/ 191 h 1184"/>
                  <a:gd name="T26" fmla="*/ 371 w 962"/>
                  <a:gd name="T27" fmla="*/ 216 h 1184"/>
                  <a:gd name="T28" fmla="*/ 390 w 962"/>
                  <a:gd name="T29" fmla="*/ 229 h 1184"/>
                  <a:gd name="T30" fmla="*/ 408 w 962"/>
                  <a:gd name="T31" fmla="*/ 246 h 1184"/>
                  <a:gd name="T32" fmla="*/ 427 w 962"/>
                  <a:gd name="T33" fmla="*/ 253 h 1184"/>
                  <a:gd name="T34" fmla="*/ 448 w 962"/>
                  <a:gd name="T35" fmla="*/ 259 h 1184"/>
                  <a:gd name="T36" fmla="*/ 469 w 962"/>
                  <a:gd name="T37" fmla="*/ 270 h 1184"/>
                  <a:gd name="T38" fmla="*/ 486 w 962"/>
                  <a:gd name="T39" fmla="*/ 287 h 1184"/>
                  <a:gd name="T40" fmla="*/ 498 w 962"/>
                  <a:gd name="T41" fmla="*/ 305 h 1184"/>
                  <a:gd name="T42" fmla="*/ 515 w 962"/>
                  <a:gd name="T43" fmla="*/ 339 h 1184"/>
                  <a:gd name="T44" fmla="*/ 528 w 962"/>
                  <a:gd name="T45" fmla="*/ 365 h 1184"/>
                  <a:gd name="T46" fmla="*/ 540 w 962"/>
                  <a:gd name="T47" fmla="*/ 415 h 1184"/>
                  <a:gd name="T48" fmla="*/ 547 w 962"/>
                  <a:gd name="T49" fmla="*/ 485 h 1184"/>
                  <a:gd name="T50" fmla="*/ 559 w 962"/>
                  <a:gd name="T51" fmla="*/ 535 h 1184"/>
                  <a:gd name="T52" fmla="*/ 572 w 962"/>
                  <a:gd name="T53" fmla="*/ 629 h 1184"/>
                  <a:gd name="T54" fmla="*/ 578 w 962"/>
                  <a:gd name="T55" fmla="*/ 703 h 1184"/>
                  <a:gd name="T56" fmla="*/ 584 w 962"/>
                  <a:gd name="T57" fmla="*/ 778 h 1184"/>
                  <a:gd name="T58" fmla="*/ 591 w 962"/>
                  <a:gd name="T59" fmla="*/ 841 h 1184"/>
                  <a:gd name="T60" fmla="*/ 597 w 962"/>
                  <a:gd name="T61" fmla="*/ 901 h 1184"/>
                  <a:gd name="T62" fmla="*/ 603 w 962"/>
                  <a:gd name="T63" fmla="*/ 976 h 1184"/>
                  <a:gd name="T64" fmla="*/ 603 w 962"/>
                  <a:gd name="T65" fmla="*/ 1067 h 1184"/>
                  <a:gd name="T66" fmla="*/ 591 w 962"/>
                  <a:gd name="T67" fmla="*/ 1183 h 1184"/>
                  <a:gd name="T68" fmla="*/ 955 w 962"/>
                  <a:gd name="T69" fmla="*/ 1120 h 1184"/>
                  <a:gd name="T70" fmla="*/ 961 w 962"/>
                  <a:gd name="T71" fmla="*/ 1001 h 1184"/>
                  <a:gd name="T72" fmla="*/ 961 w 962"/>
                  <a:gd name="T73" fmla="*/ 888 h 1184"/>
                  <a:gd name="T74" fmla="*/ 958 w 962"/>
                  <a:gd name="T75" fmla="*/ 809 h 1184"/>
                  <a:gd name="T76" fmla="*/ 955 w 962"/>
                  <a:gd name="T77" fmla="*/ 731 h 1184"/>
                  <a:gd name="T78" fmla="*/ 945 w 962"/>
                  <a:gd name="T79" fmla="*/ 652 h 1184"/>
                  <a:gd name="T80" fmla="*/ 939 w 962"/>
                  <a:gd name="T81" fmla="*/ 602 h 1184"/>
                  <a:gd name="T82" fmla="*/ 930 w 962"/>
                  <a:gd name="T83" fmla="*/ 552 h 1184"/>
                  <a:gd name="T84" fmla="*/ 926 w 962"/>
                  <a:gd name="T85" fmla="*/ 517 h 1184"/>
                  <a:gd name="T86" fmla="*/ 888 w 962"/>
                  <a:gd name="T87" fmla="*/ 324 h 1184"/>
                  <a:gd name="T88" fmla="*/ 881 w 962"/>
                  <a:gd name="T89" fmla="*/ 293 h 1184"/>
                  <a:gd name="T90" fmla="*/ 873 w 962"/>
                  <a:gd name="T91" fmla="*/ 259 h 1184"/>
                  <a:gd name="T92" fmla="*/ 858 w 962"/>
                  <a:gd name="T93" fmla="*/ 234 h 1184"/>
                  <a:gd name="T94" fmla="*/ 842 w 962"/>
                  <a:gd name="T95" fmla="*/ 213 h 1184"/>
                  <a:gd name="T96" fmla="*/ 819 w 962"/>
                  <a:gd name="T97" fmla="*/ 197 h 1184"/>
                  <a:gd name="T98" fmla="*/ 798 w 962"/>
                  <a:gd name="T99" fmla="*/ 188 h 1184"/>
                  <a:gd name="T100" fmla="*/ 716 w 962"/>
                  <a:gd name="T101" fmla="*/ 144 h 1184"/>
                  <a:gd name="T102" fmla="*/ 675 w 962"/>
                  <a:gd name="T103" fmla="*/ 119 h 1184"/>
                  <a:gd name="T104" fmla="*/ 628 w 962"/>
                  <a:gd name="T105" fmla="*/ 100 h 1184"/>
                  <a:gd name="T106" fmla="*/ 587 w 962"/>
                  <a:gd name="T107" fmla="*/ 88 h 1184"/>
                  <a:gd name="T108" fmla="*/ 547 w 962"/>
                  <a:gd name="T109" fmla="*/ 66 h 1184"/>
                  <a:gd name="T110" fmla="*/ 509 w 962"/>
                  <a:gd name="T111" fmla="*/ 44 h 1184"/>
                  <a:gd name="T112" fmla="*/ 465 w 962"/>
                  <a:gd name="T113" fmla="*/ 22 h 1184"/>
                  <a:gd name="T114" fmla="*/ 427 w 962"/>
                  <a:gd name="T115" fmla="*/ 9 h 1184"/>
                  <a:gd name="T116" fmla="*/ 390 w 962"/>
                  <a:gd name="T117" fmla="*/ 0 h 1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2"/>
                  <a:gd name="T178" fmla="*/ 0 h 1184"/>
                  <a:gd name="T179" fmla="*/ 962 w 962"/>
                  <a:gd name="T180" fmla="*/ 1184 h 1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2" h="1184">
                    <a:moveTo>
                      <a:pt x="390" y="0"/>
                    </a:moveTo>
                    <a:lnTo>
                      <a:pt x="0" y="64"/>
                    </a:lnTo>
                    <a:lnTo>
                      <a:pt x="38" y="75"/>
                    </a:lnTo>
                    <a:lnTo>
                      <a:pt x="57" y="75"/>
                    </a:lnTo>
                    <a:lnTo>
                      <a:pt x="85" y="84"/>
                    </a:lnTo>
                    <a:lnTo>
                      <a:pt x="110" y="94"/>
                    </a:lnTo>
                    <a:lnTo>
                      <a:pt x="145" y="116"/>
                    </a:lnTo>
                    <a:lnTo>
                      <a:pt x="173" y="135"/>
                    </a:lnTo>
                    <a:lnTo>
                      <a:pt x="208" y="154"/>
                    </a:lnTo>
                    <a:lnTo>
                      <a:pt x="258" y="160"/>
                    </a:lnTo>
                    <a:lnTo>
                      <a:pt x="295" y="169"/>
                    </a:lnTo>
                    <a:lnTo>
                      <a:pt x="311" y="179"/>
                    </a:lnTo>
                    <a:lnTo>
                      <a:pt x="336" y="191"/>
                    </a:lnTo>
                    <a:lnTo>
                      <a:pt x="371" y="216"/>
                    </a:lnTo>
                    <a:lnTo>
                      <a:pt x="390" y="229"/>
                    </a:lnTo>
                    <a:lnTo>
                      <a:pt x="408" y="246"/>
                    </a:lnTo>
                    <a:lnTo>
                      <a:pt x="427" y="253"/>
                    </a:lnTo>
                    <a:lnTo>
                      <a:pt x="448" y="259"/>
                    </a:lnTo>
                    <a:lnTo>
                      <a:pt x="469" y="270"/>
                    </a:lnTo>
                    <a:lnTo>
                      <a:pt x="486" y="287"/>
                    </a:lnTo>
                    <a:lnTo>
                      <a:pt x="498" y="305"/>
                    </a:lnTo>
                    <a:lnTo>
                      <a:pt x="515" y="339"/>
                    </a:lnTo>
                    <a:lnTo>
                      <a:pt x="528" y="365"/>
                    </a:lnTo>
                    <a:lnTo>
                      <a:pt x="540" y="415"/>
                    </a:lnTo>
                    <a:lnTo>
                      <a:pt x="547" y="485"/>
                    </a:lnTo>
                    <a:lnTo>
                      <a:pt x="559" y="535"/>
                    </a:lnTo>
                    <a:lnTo>
                      <a:pt x="572" y="629"/>
                    </a:lnTo>
                    <a:lnTo>
                      <a:pt x="578" y="703"/>
                    </a:lnTo>
                    <a:lnTo>
                      <a:pt x="584" y="778"/>
                    </a:lnTo>
                    <a:lnTo>
                      <a:pt x="591" y="841"/>
                    </a:lnTo>
                    <a:lnTo>
                      <a:pt x="597" y="901"/>
                    </a:lnTo>
                    <a:lnTo>
                      <a:pt x="603" y="976"/>
                    </a:lnTo>
                    <a:lnTo>
                      <a:pt x="603" y="1067"/>
                    </a:lnTo>
                    <a:lnTo>
                      <a:pt x="591" y="1183"/>
                    </a:lnTo>
                    <a:lnTo>
                      <a:pt x="955" y="1120"/>
                    </a:lnTo>
                    <a:lnTo>
                      <a:pt x="961" y="1001"/>
                    </a:lnTo>
                    <a:lnTo>
                      <a:pt x="961" y="888"/>
                    </a:lnTo>
                    <a:lnTo>
                      <a:pt x="958" y="809"/>
                    </a:lnTo>
                    <a:lnTo>
                      <a:pt x="955" y="731"/>
                    </a:lnTo>
                    <a:lnTo>
                      <a:pt x="945" y="652"/>
                    </a:lnTo>
                    <a:lnTo>
                      <a:pt x="939" y="602"/>
                    </a:lnTo>
                    <a:lnTo>
                      <a:pt x="930" y="552"/>
                    </a:lnTo>
                    <a:lnTo>
                      <a:pt x="926" y="517"/>
                    </a:lnTo>
                    <a:lnTo>
                      <a:pt x="888" y="324"/>
                    </a:lnTo>
                    <a:lnTo>
                      <a:pt x="881" y="293"/>
                    </a:lnTo>
                    <a:lnTo>
                      <a:pt x="873" y="259"/>
                    </a:lnTo>
                    <a:lnTo>
                      <a:pt x="858" y="234"/>
                    </a:lnTo>
                    <a:lnTo>
                      <a:pt x="842" y="213"/>
                    </a:lnTo>
                    <a:lnTo>
                      <a:pt x="819" y="197"/>
                    </a:lnTo>
                    <a:lnTo>
                      <a:pt x="798" y="188"/>
                    </a:lnTo>
                    <a:lnTo>
                      <a:pt x="716" y="144"/>
                    </a:lnTo>
                    <a:lnTo>
                      <a:pt x="675" y="119"/>
                    </a:lnTo>
                    <a:lnTo>
                      <a:pt x="628" y="100"/>
                    </a:lnTo>
                    <a:lnTo>
                      <a:pt x="587" y="88"/>
                    </a:lnTo>
                    <a:lnTo>
                      <a:pt x="547" y="66"/>
                    </a:lnTo>
                    <a:lnTo>
                      <a:pt x="509" y="44"/>
                    </a:lnTo>
                    <a:lnTo>
                      <a:pt x="465" y="22"/>
                    </a:lnTo>
                    <a:lnTo>
                      <a:pt x="427" y="9"/>
                    </a:lnTo>
                    <a:lnTo>
                      <a:pt x="390" y="0"/>
                    </a:lnTo>
                  </a:path>
                </a:pathLst>
              </a:custGeom>
              <a:solidFill>
                <a:srgbClr val="E07000"/>
              </a:solidFill>
              <a:ln w="12700" cap="rnd">
                <a:solidFill>
                  <a:srgbClr val="000000"/>
                </a:solidFill>
                <a:round/>
                <a:headEnd/>
                <a:tailEnd/>
              </a:ln>
            </p:spPr>
            <p:txBody>
              <a:bodyPr/>
              <a:lstStyle/>
              <a:p>
                <a:endParaRPr lang="en-US">
                  <a:latin typeface="Cambria" panose="02040503050406030204" pitchFamily="18" charset="0"/>
                </a:endParaRPr>
              </a:p>
            </p:txBody>
          </p:sp>
        </p:grpSp>
        <p:sp>
          <p:nvSpPr>
            <p:cNvPr id="15" name="Line 54"/>
            <p:cNvSpPr>
              <a:spLocks noChangeShapeType="1"/>
            </p:cNvSpPr>
            <p:nvPr/>
          </p:nvSpPr>
          <p:spPr bwMode="auto">
            <a:xfrm>
              <a:off x="609600" y="4191000"/>
              <a:ext cx="7848600" cy="1588"/>
            </a:xfrm>
            <a:prstGeom prst="line">
              <a:avLst/>
            </a:prstGeom>
            <a:noFill/>
            <a:ln w="12700">
              <a:solidFill>
                <a:schemeClr val="tx1"/>
              </a:solidFill>
              <a:round/>
              <a:headEnd type="none" w="sm" len="sm"/>
              <a:tailEnd type="none" w="sm" len="sm"/>
            </a:ln>
          </p:spPr>
          <p:txBody>
            <a:bodyPr/>
            <a:lstStyle/>
            <a:p>
              <a:endParaRPr lang="en-US">
                <a:latin typeface="Cambria" panose="02040503050406030204" pitchFamily="18" charset="0"/>
              </a:endParaRPr>
            </a:p>
          </p:txBody>
        </p:sp>
        <p:grpSp>
          <p:nvGrpSpPr>
            <p:cNvPr id="17" name="Group 55"/>
            <p:cNvGrpSpPr>
              <a:grpSpLocks/>
            </p:cNvGrpSpPr>
            <p:nvPr/>
          </p:nvGrpSpPr>
          <p:grpSpPr bwMode="auto">
            <a:xfrm>
              <a:off x="228600" y="2819400"/>
              <a:ext cx="1271588" cy="2997200"/>
              <a:chOff x="336" y="1728"/>
              <a:chExt cx="801" cy="1888"/>
            </a:xfrm>
          </p:grpSpPr>
          <p:grpSp>
            <p:nvGrpSpPr>
              <p:cNvPr id="29" name="Group 56"/>
              <p:cNvGrpSpPr>
                <a:grpSpLocks/>
              </p:cNvGrpSpPr>
              <p:nvPr/>
            </p:nvGrpSpPr>
            <p:grpSpPr bwMode="auto">
              <a:xfrm>
                <a:off x="336" y="1968"/>
                <a:ext cx="448" cy="466"/>
                <a:chOff x="336" y="1968"/>
                <a:chExt cx="448" cy="466"/>
              </a:xfrm>
            </p:grpSpPr>
            <p:sp>
              <p:nvSpPr>
                <p:cNvPr id="32" name="Freeform 57"/>
                <p:cNvSpPr>
                  <a:spLocks/>
                </p:cNvSpPr>
                <p:nvPr/>
              </p:nvSpPr>
              <p:spPr bwMode="auto">
                <a:xfrm>
                  <a:off x="418" y="2151"/>
                  <a:ext cx="106" cy="93"/>
                </a:xfrm>
                <a:custGeom>
                  <a:avLst/>
                  <a:gdLst>
                    <a:gd name="T0" fmla="*/ 105 w 106"/>
                    <a:gd name="T1" fmla="*/ 92 h 93"/>
                    <a:gd name="T2" fmla="*/ 0 w 106"/>
                    <a:gd name="T3" fmla="*/ 9 h 93"/>
                    <a:gd name="T4" fmla="*/ 0 w 106"/>
                    <a:gd name="T5" fmla="*/ 3 h 93"/>
                    <a:gd name="T6" fmla="*/ 3 w 106"/>
                    <a:gd name="T7" fmla="*/ 0 h 93"/>
                    <a:gd name="T8" fmla="*/ 10 w 106"/>
                    <a:gd name="T9" fmla="*/ 0 h 93"/>
                    <a:gd name="T10" fmla="*/ 19 w 106"/>
                    <a:gd name="T11" fmla="*/ 0 h 93"/>
                    <a:gd name="T12" fmla="*/ 23 w 106"/>
                    <a:gd name="T13" fmla="*/ 3 h 93"/>
                    <a:gd name="T14" fmla="*/ 105 w 106"/>
                    <a:gd name="T15" fmla="*/ 92 h 9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93"/>
                    <a:gd name="T26" fmla="*/ 106 w 10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93">
                      <a:moveTo>
                        <a:pt x="105" y="92"/>
                      </a:moveTo>
                      <a:lnTo>
                        <a:pt x="0" y="9"/>
                      </a:lnTo>
                      <a:lnTo>
                        <a:pt x="0" y="3"/>
                      </a:lnTo>
                      <a:lnTo>
                        <a:pt x="3" y="0"/>
                      </a:lnTo>
                      <a:lnTo>
                        <a:pt x="10" y="0"/>
                      </a:lnTo>
                      <a:lnTo>
                        <a:pt x="19" y="0"/>
                      </a:lnTo>
                      <a:lnTo>
                        <a:pt x="23" y="3"/>
                      </a:lnTo>
                      <a:lnTo>
                        <a:pt x="105" y="92"/>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33" name="Freeform 58"/>
                <p:cNvSpPr>
                  <a:spLocks/>
                </p:cNvSpPr>
                <p:nvPr/>
              </p:nvSpPr>
              <p:spPr bwMode="auto">
                <a:xfrm>
                  <a:off x="515" y="2094"/>
                  <a:ext cx="79" cy="147"/>
                </a:xfrm>
                <a:custGeom>
                  <a:avLst/>
                  <a:gdLst>
                    <a:gd name="T0" fmla="*/ 0 w 79"/>
                    <a:gd name="T1" fmla="*/ 146 h 147"/>
                    <a:gd name="T2" fmla="*/ 74 w 79"/>
                    <a:gd name="T3" fmla="*/ 19 h 147"/>
                    <a:gd name="T4" fmla="*/ 78 w 79"/>
                    <a:gd name="T5" fmla="*/ 8 h 147"/>
                    <a:gd name="T6" fmla="*/ 78 w 79"/>
                    <a:gd name="T7" fmla="*/ 3 h 147"/>
                    <a:gd name="T8" fmla="*/ 76 w 79"/>
                    <a:gd name="T9" fmla="*/ 1 h 147"/>
                    <a:gd name="T10" fmla="*/ 71 w 79"/>
                    <a:gd name="T11" fmla="*/ 0 h 147"/>
                    <a:gd name="T12" fmla="*/ 67 w 79"/>
                    <a:gd name="T13" fmla="*/ 0 h 147"/>
                    <a:gd name="T14" fmla="*/ 63 w 79"/>
                    <a:gd name="T15" fmla="*/ 2 h 147"/>
                    <a:gd name="T16" fmla="*/ 63 w 79"/>
                    <a:gd name="T17" fmla="*/ 8 h 147"/>
                    <a:gd name="T18" fmla="*/ 0 w 79"/>
                    <a:gd name="T19" fmla="*/ 14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47"/>
                    <a:gd name="T32" fmla="*/ 79 w 79"/>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47">
                      <a:moveTo>
                        <a:pt x="0" y="146"/>
                      </a:moveTo>
                      <a:lnTo>
                        <a:pt x="74" y="19"/>
                      </a:lnTo>
                      <a:lnTo>
                        <a:pt x="78" y="8"/>
                      </a:lnTo>
                      <a:lnTo>
                        <a:pt x="78" y="3"/>
                      </a:lnTo>
                      <a:lnTo>
                        <a:pt x="76" y="1"/>
                      </a:lnTo>
                      <a:lnTo>
                        <a:pt x="71" y="0"/>
                      </a:lnTo>
                      <a:lnTo>
                        <a:pt x="67" y="0"/>
                      </a:lnTo>
                      <a:lnTo>
                        <a:pt x="63" y="2"/>
                      </a:lnTo>
                      <a:lnTo>
                        <a:pt x="63" y="8"/>
                      </a:lnTo>
                      <a:lnTo>
                        <a:pt x="0" y="146"/>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34" name="Freeform 59"/>
                <p:cNvSpPr>
                  <a:spLocks/>
                </p:cNvSpPr>
                <p:nvPr/>
              </p:nvSpPr>
              <p:spPr bwMode="auto">
                <a:xfrm>
                  <a:off x="519" y="2244"/>
                  <a:ext cx="82" cy="129"/>
                </a:xfrm>
                <a:custGeom>
                  <a:avLst/>
                  <a:gdLst>
                    <a:gd name="T0" fmla="*/ 0 w 82"/>
                    <a:gd name="T1" fmla="*/ 0 h 129"/>
                    <a:gd name="T2" fmla="*/ 81 w 82"/>
                    <a:gd name="T3" fmla="*/ 109 h 129"/>
                    <a:gd name="T4" fmla="*/ 81 w 82"/>
                    <a:gd name="T5" fmla="*/ 116 h 129"/>
                    <a:gd name="T6" fmla="*/ 80 w 82"/>
                    <a:gd name="T7" fmla="*/ 120 h 129"/>
                    <a:gd name="T8" fmla="*/ 76 w 82"/>
                    <a:gd name="T9" fmla="*/ 126 h 129"/>
                    <a:gd name="T10" fmla="*/ 68 w 82"/>
                    <a:gd name="T11" fmla="*/ 128 h 129"/>
                    <a:gd name="T12" fmla="*/ 62 w 82"/>
                    <a:gd name="T13" fmla="*/ 128 h 129"/>
                    <a:gd name="T14" fmla="*/ 58 w 82"/>
                    <a:gd name="T15" fmla="*/ 120 h 129"/>
                    <a:gd name="T16" fmla="*/ 0 w 82"/>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29"/>
                    <a:gd name="T29" fmla="*/ 82 w 82"/>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29">
                      <a:moveTo>
                        <a:pt x="0" y="0"/>
                      </a:moveTo>
                      <a:lnTo>
                        <a:pt x="81" y="109"/>
                      </a:lnTo>
                      <a:lnTo>
                        <a:pt x="81" y="116"/>
                      </a:lnTo>
                      <a:lnTo>
                        <a:pt x="80" y="120"/>
                      </a:lnTo>
                      <a:lnTo>
                        <a:pt x="76" y="126"/>
                      </a:lnTo>
                      <a:lnTo>
                        <a:pt x="68" y="128"/>
                      </a:lnTo>
                      <a:lnTo>
                        <a:pt x="62" y="128"/>
                      </a:lnTo>
                      <a:lnTo>
                        <a:pt x="58" y="120"/>
                      </a:lnTo>
                      <a:lnTo>
                        <a:pt x="0" y="0"/>
                      </a:lnTo>
                    </a:path>
                  </a:pathLst>
                </a:custGeom>
                <a:solidFill>
                  <a:srgbClr val="E00000"/>
                </a:solidFill>
                <a:ln w="9525" cap="rnd">
                  <a:noFill/>
                  <a:round/>
                  <a:headEnd/>
                  <a:tailEnd/>
                </a:ln>
              </p:spPr>
              <p:txBody>
                <a:bodyPr/>
                <a:lstStyle/>
                <a:p>
                  <a:endParaRPr lang="en-US">
                    <a:latin typeface="Cambria" panose="02040503050406030204" pitchFamily="18" charset="0"/>
                  </a:endParaRPr>
                </a:p>
              </p:txBody>
            </p:sp>
            <p:sp>
              <p:nvSpPr>
                <p:cNvPr id="35" name="Freeform 60"/>
                <p:cNvSpPr>
                  <a:spLocks/>
                </p:cNvSpPr>
                <p:nvPr/>
              </p:nvSpPr>
              <p:spPr bwMode="auto">
                <a:xfrm>
                  <a:off x="436" y="2243"/>
                  <a:ext cx="88" cy="143"/>
                </a:xfrm>
                <a:custGeom>
                  <a:avLst/>
                  <a:gdLst>
                    <a:gd name="T0" fmla="*/ 87 w 88"/>
                    <a:gd name="T1" fmla="*/ 0 h 143"/>
                    <a:gd name="T2" fmla="*/ 4 w 88"/>
                    <a:gd name="T3" fmla="*/ 122 h 143"/>
                    <a:gd name="T4" fmla="*/ 0 w 88"/>
                    <a:gd name="T5" fmla="*/ 129 h 143"/>
                    <a:gd name="T6" fmla="*/ 0 w 88"/>
                    <a:gd name="T7" fmla="*/ 134 h 143"/>
                    <a:gd name="T8" fmla="*/ 2 w 88"/>
                    <a:gd name="T9" fmla="*/ 141 h 143"/>
                    <a:gd name="T10" fmla="*/ 7 w 88"/>
                    <a:gd name="T11" fmla="*/ 142 h 143"/>
                    <a:gd name="T12" fmla="*/ 11 w 88"/>
                    <a:gd name="T13" fmla="*/ 142 h 143"/>
                    <a:gd name="T14" fmla="*/ 15 w 88"/>
                    <a:gd name="T15" fmla="*/ 140 h 143"/>
                    <a:gd name="T16" fmla="*/ 17 w 88"/>
                    <a:gd name="T17" fmla="*/ 134 h 143"/>
                    <a:gd name="T18" fmla="*/ 87 w 88"/>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43"/>
                    <a:gd name="T32" fmla="*/ 88 w 88"/>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43">
                      <a:moveTo>
                        <a:pt x="87" y="0"/>
                      </a:moveTo>
                      <a:lnTo>
                        <a:pt x="4" y="122"/>
                      </a:lnTo>
                      <a:lnTo>
                        <a:pt x="0" y="129"/>
                      </a:lnTo>
                      <a:lnTo>
                        <a:pt x="0" y="134"/>
                      </a:lnTo>
                      <a:lnTo>
                        <a:pt x="2" y="141"/>
                      </a:lnTo>
                      <a:lnTo>
                        <a:pt x="7" y="142"/>
                      </a:lnTo>
                      <a:lnTo>
                        <a:pt x="11" y="142"/>
                      </a:lnTo>
                      <a:lnTo>
                        <a:pt x="15" y="140"/>
                      </a:lnTo>
                      <a:lnTo>
                        <a:pt x="17" y="134"/>
                      </a:lnTo>
                      <a:lnTo>
                        <a:pt x="87" y="0"/>
                      </a:lnTo>
                    </a:path>
                  </a:pathLst>
                </a:custGeom>
                <a:solidFill>
                  <a:srgbClr val="E00000"/>
                </a:solidFill>
                <a:ln w="9525" cap="rnd">
                  <a:noFill/>
                  <a:round/>
                  <a:headEnd/>
                  <a:tailEnd/>
                </a:ln>
              </p:spPr>
              <p:txBody>
                <a:bodyPr/>
                <a:lstStyle/>
                <a:p>
                  <a:endParaRPr lang="en-US">
                    <a:latin typeface="Cambria" panose="02040503050406030204" pitchFamily="18" charset="0"/>
                  </a:endParaRPr>
                </a:p>
              </p:txBody>
            </p:sp>
            <p:sp>
              <p:nvSpPr>
                <p:cNvPr id="36" name="Freeform 61"/>
                <p:cNvSpPr>
                  <a:spLocks/>
                </p:cNvSpPr>
                <p:nvPr/>
              </p:nvSpPr>
              <p:spPr bwMode="auto">
                <a:xfrm>
                  <a:off x="517" y="2242"/>
                  <a:ext cx="119" cy="93"/>
                </a:xfrm>
                <a:custGeom>
                  <a:avLst/>
                  <a:gdLst>
                    <a:gd name="T0" fmla="*/ 0 w 119"/>
                    <a:gd name="T1" fmla="*/ 0 h 93"/>
                    <a:gd name="T2" fmla="*/ 108 w 119"/>
                    <a:gd name="T3" fmla="*/ 92 h 93"/>
                    <a:gd name="T4" fmla="*/ 114 w 119"/>
                    <a:gd name="T5" fmla="*/ 92 h 93"/>
                    <a:gd name="T6" fmla="*/ 118 w 119"/>
                    <a:gd name="T7" fmla="*/ 87 h 93"/>
                    <a:gd name="T8" fmla="*/ 118 w 119"/>
                    <a:gd name="T9" fmla="*/ 81 h 93"/>
                    <a:gd name="T10" fmla="*/ 118 w 119"/>
                    <a:gd name="T11" fmla="*/ 72 h 93"/>
                    <a:gd name="T12" fmla="*/ 118 w 119"/>
                    <a:gd name="T13" fmla="*/ 65 h 93"/>
                    <a:gd name="T14" fmla="*/ 0 w 119"/>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93"/>
                    <a:gd name="T26" fmla="*/ 119 w 119"/>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93">
                      <a:moveTo>
                        <a:pt x="0" y="0"/>
                      </a:moveTo>
                      <a:lnTo>
                        <a:pt x="108" y="92"/>
                      </a:lnTo>
                      <a:lnTo>
                        <a:pt x="114" y="92"/>
                      </a:lnTo>
                      <a:lnTo>
                        <a:pt x="118" y="87"/>
                      </a:lnTo>
                      <a:lnTo>
                        <a:pt x="118" y="81"/>
                      </a:lnTo>
                      <a:lnTo>
                        <a:pt x="118" y="72"/>
                      </a:lnTo>
                      <a:lnTo>
                        <a:pt x="118" y="65"/>
                      </a:lnTo>
                      <a:lnTo>
                        <a:pt x="0" y="0"/>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grpSp>
              <p:nvGrpSpPr>
                <p:cNvPr id="37" name="Group 62"/>
                <p:cNvGrpSpPr>
                  <a:grpSpLocks/>
                </p:cNvGrpSpPr>
                <p:nvPr/>
              </p:nvGrpSpPr>
              <p:grpSpPr bwMode="auto">
                <a:xfrm>
                  <a:off x="383" y="2243"/>
                  <a:ext cx="331" cy="57"/>
                  <a:chOff x="383" y="2243"/>
                  <a:chExt cx="331" cy="57"/>
                </a:xfrm>
              </p:grpSpPr>
              <p:sp>
                <p:nvSpPr>
                  <p:cNvPr id="130" name="Freeform 63"/>
                  <p:cNvSpPr>
                    <a:spLocks/>
                  </p:cNvSpPr>
                  <p:nvPr/>
                </p:nvSpPr>
                <p:spPr bwMode="auto">
                  <a:xfrm>
                    <a:off x="383" y="2243"/>
                    <a:ext cx="150" cy="48"/>
                  </a:xfrm>
                  <a:custGeom>
                    <a:avLst/>
                    <a:gdLst>
                      <a:gd name="T0" fmla="*/ 11 w 150"/>
                      <a:gd name="T1" fmla="*/ 47 h 48"/>
                      <a:gd name="T2" fmla="*/ 2 w 150"/>
                      <a:gd name="T3" fmla="*/ 46 h 48"/>
                      <a:gd name="T4" fmla="*/ 0 w 150"/>
                      <a:gd name="T5" fmla="*/ 43 h 48"/>
                      <a:gd name="T6" fmla="*/ 0 w 150"/>
                      <a:gd name="T7" fmla="*/ 38 h 48"/>
                      <a:gd name="T8" fmla="*/ 1 w 150"/>
                      <a:gd name="T9" fmla="*/ 33 h 48"/>
                      <a:gd name="T10" fmla="*/ 4 w 150"/>
                      <a:gd name="T11" fmla="*/ 30 h 48"/>
                      <a:gd name="T12" fmla="*/ 149 w 150"/>
                      <a:gd name="T13" fmla="*/ 0 h 48"/>
                      <a:gd name="T14" fmla="*/ 11 w 150"/>
                      <a:gd name="T15" fmla="*/ 47 h 48"/>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48"/>
                      <a:gd name="T26" fmla="*/ 150 w 15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48">
                        <a:moveTo>
                          <a:pt x="11" y="47"/>
                        </a:moveTo>
                        <a:lnTo>
                          <a:pt x="2" y="46"/>
                        </a:lnTo>
                        <a:lnTo>
                          <a:pt x="0" y="43"/>
                        </a:lnTo>
                        <a:lnTo>
                          <a:pt x="0" y="38"/>
                        </a:lnTo>
                        <a:lnTo>
                          <a:pt x="1" y="33"/>
                        </a:lnTo>
                        <a:lnTo>
                          <a:pt x="4" y="30"/>
                        </a:lnTo>
                        <a:lnTo>
                          <a:pt x="149" y="0"/>
                        </a:lnTo>
                        <a:lnTo>
                          <a:pt x="11" y="47"/>
                        </a:lnTo>
                      </a:path>
                    </a:pathLst>
                  </a:custGeom>
                  <a:solidFill>
                    <a:srgbClr val="FFC080"/>
                  </a:solidFill>
                  <a:ln w="9525" cap="rnd">
                    <a:noFill/>
                    <a:round/>
                    <a:headEnd/>
                    <a:tailEnd/>
                  </a:ln>
                </p:spPr>
                <p:txBody>
                  <a:bodyPr/>
                  <a:lstStyle/>
                  <a:p>
                    <a:endParaRPr lang="en-US">
                      <a:latin typeface="Cambria" panose="02040503050406030204" pitchFamily="18" charset="0"/>
                    </a:endParaRPr>
                  </a:p>
                </p:txBody>
              </p:sp>
              <p:sp>
                <p:nvSpPr>
                  <p:cNvPr id="131" name="Freeform 64"/>
                  <p:cNvSpPr>
                    <a:spLocks/>
                  </p:cNvSpPr>
                  <p:nvPr/>
                </p:nvSpPr>
                <p:spPr bwMode="auto">
                  <a:xfrm>
                    <a:off x="532" y="2243"/>
                    <a:ext cx="182" cy="57"/>
                  </a:xfrm>
                  <a:custGeom>
                    <a:avLst/>
                    <a:gdLst>
                      <a:gd name="T0" fmla="*/ 167 w 182"/>
                      <a:gd name="T1" fmla="*/ 56 h 57"/>
                      <a:gd name="T2" fmla="*/ 177 w 182"/>
                      <a:gd name="T3" fmla="*/ 55 h 57"/>
                      <a:gd name="T4" fmla="*/ 181 w 182"/>
                      <a:gd name="T5" fmla="*/ 51 h 57"/>
                      <a:gd name="T6" fmla="*/ 181 w 182"/>
                      <a:gd name="T7" fmla="*/ 46 h 57"/>
                      <a:gd name="T8" fmla="*/ 179 w 182"/>
                      <a:gd name="T9" fmla="*/ 40 h 57"/>
                      <a:gd name="T10" fmla="*/ 176 w 182"/>
                      <a:gd name="T11" fmla="*/ 37 h 57"/>
                      <a:gd name="T12" fmla="*/ 0 w 182"/>
                      <a:gd name="T13" fmla="*/ 0 h 57"/>
                      <a:gd name="T14" fmla="*/ 167 w 182"/>
                      <a:gd name="T15" fmla="*/ 56 h 57"/>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57"/>
                      <a:gd name="T26" fmla="*/ 182 w 18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57">
                        <a:moveTo>
                          <a:pt x="167" y="56"/>
                        </a:moveTo>
                        <a:lnTo>
                          <a:pt x="177" y="55"/>
                        </a:lnTo>
                        <a:lnTo>
                          <a:pt x="181" y="51"/>
                        </a:lnTo>
                        <a:lnTo>
                          <a:pt x="181" y="46"/>
                        </a:lnTo>
                        <a:lnTo>
                          <a:pt x="179" y="40"/>
                        </a:lnTo>
                        <a:lnTo>
                          <a:pt x="176" y="37"/>
                        </a:lnTo>
                        <a:lnTo>
                          <a:pt x="0" y="0"/>
                        </a:lnTo>
                        <a:lnTo>
                          <a:pt x="167" y="56"/>
                        </a:lnTo>
                      </a:path>
                    </a:pathLst>
                  </a:custGeom>
                  <a:solidFill>
                    <a:srgbClr val="C00000"/>
                  </a:solidFill>
                  <a:ln w="9525" cap="rnd">
                    <a:noFill/>
                    <a:round/>
                    <a:headEnd/>
                    <a:tailEnd/>
                  </a:ln>
                </p:spPr>
                <p:txBody>
                  <a:bodyPr/>
                  <a:lstStyle/>
                  <a:p>
                    <a:endParaRPr lang="en-US">
                      <a:latin typeface="Cambria" panose="02040503050406030204" pitchFamily="18" charset="0"/>
                    </a:endParaRPr>
                  </a:p>
                </p:txBody>
              </p:sp>
            </p:grpSp>
            <p:sp>
              <p:nvSpPr>
                <p:cNvPr id="38" name="Freeform 65"/>
                <p:cNvSpPr>
                  <a:spLocks/>
                </p:cNvSpPr>
                <p:nvPr/>
              </p:nvSpPr>
              <p:spPr bwMode="auto">
                <a:xfrm>
                  <a:off x="523" y="2154"/>
                  <a:ext cx="128" cy="90"/>
                </a:xfrm>
                <a:custGeom>
                  <a:avLst/>
                  <a:gdLst>
                    <a:gd name="T0" fmla="*/ 0 w 128"/>
                    <a:gd name="T1" fmla="*/ 89 h 90"/>
                    <a:gd name="T2" fmla="*/ 119 w 128"/>
                    <a:gd name="T3" fmla="*/ 20 h 90"/>
                    <a:gd name="T4" fmla="*/ 127 w 128"/>
                    <a:gd name="T5" fmla="*/ 12 h 90"/>
                    <a:gd name="T6" fmla="*/ 127 w 128"/>
                    <a:gd name="T7" fmla="*/ 6 h 90"/>
                    <a:gd name="T8" fmla="*/ 124 w 128"/>
                    <a:gd name="T9" fmla="*/ 0 h 90"/>
                    <a:gd name="T10" fmla="*/ 122 w 128"/>
                    <a:gd name="T11" fmla="*/ 0 h 90"/>
                    <a:gd name="T12" fmla="*/ 114 w 128"/>
                    <a:gd name="T13" fmla="*/ 1 h 90"/>
                    <a:gd name="T14" fmla="*/ 0 w 128"/>
                    <a:gd name="T15" fmla="*/ 89 h 90"/>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90"/>
                    <a:gd name="T26" fmla="*/ 128 w 128"/>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90">
                      <a:moveTo>
                        <a:pt x="0" y="89"/>
                      </a:moveTo>
                      <a:lnTo>
                        <a:pt x="119" y="20"/>
                      </a:lnTo>
                      <a:lnTo>
                        <a:pt x="127" y="12"/>
                      </a:lnTo>
                      <a:lnTo>
                        <a:pt x="127" y="6"/>
                      </a:lnTo>
                      <a:lnTo>
                        <a:pt x="124" y="0"/>
                      </a:lnTo>
                      <a:lnTo>
                        <a:pt x="122" y="0"/>
                      </a:lnTo>
                      <a:lnTo>
                        <a:pt x="114" y="1"/>
                      </a:lnTo>
                      <a:lnTo>
                        <a:pt x="0" y="89"/>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39" name="Oval 66"/>
                <p:cNvSpPr>
                  <a:spLocks noChangeArrowheads="1"/>
                </p:cNvSpPr>
                <p:nvPr/>
              </p:nvSpPr>
              <p:spPr bwMode="auto">
                <a:xfrm>
                  <a:off x="595" y="2129"/>
                  <a:ext cx="13" cy="15"/>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0" name="Oval 67"/>
                <p:cNvSpPr>
                  <a:spLocks noChangeArrowheads="1"/>
                </p:cNvSpPr>
                <p:nvPr/>
              </p:nvSpPr>
              <p:spPr bwMode="auto">
                <a:xfrm>
                  <a:off x="542" y="2187"/>
                  <a:ext cx="14" cy="15"/>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1" name="Oval 68"/>
                <p:cNvSpPr>
                  <a:spLocks noChangeArrowheads="1"/>
                </p:cNvSpPr>
                <p:nvPr/>
              </p:nvSpPr>
              <p:spPr bwMode="auto">
                <a:xfrm>
                  <a:off x="660" y="2362"/>
                  <a:ext cx="14" cy="15"/>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2" name="Oval 69"/>
                <p:cNvSpPr>
                  <a:spLocks noChangeArrowheads="1"/>
                </p:cNvSpPr>
                <p:nvPr/>
              </p:nvSpPr>
              <p:spPr bwMode="auto">
                <a:xfrm>
                  <a:off x="471" y="2419"/>
                  <a:ext cx="7" cy="7"/>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3" name="Oval 70"/>
                <p:cNvSpPr>
                  <a:spLocks noChangeArrowheads="1"/>
                </p:cNvSpPr>
                <p:nvPr/>
              </p:nvSpPr>
              <p:spPr bwMode="auto">
                <a:xfrm>
                  <a:off x="428" y="2398"/>
                  <a:ext cx="9" cy="10"/>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4" name="Oval 71"/>
                <p:cNvSpPr>
                  <a:spLocks noChangeArrowheads="1"/>
                </p:cNvSpPr>
                <p:nvPr/>
              </p:nvSpPr>
              <p:spPr bwMode="auto">
                <a:xfrm>
                  <a:off x="442" y="2222"/>
                  <a:ext cx="10" cy="11"/>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5" name="Oval 72"/>
                <p:cNvSpPr>
                  <a:spLocks noChangeArrowheads="1"/>
                </p:cNvSpPr>
                <p:nvPr/>
              </p:nvSpPr>
              <p:spPr bwMode="auto">
                <a:xfrm>
                  <a:off x="544" y="2272"/>
                  <a:ext cx="11" cy="11"/>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6" name="Oval 73"/>
                <p:cNvSpPr>
                  <a:spLocks noChangeArrowheads="1"/>
                </p:cNvSpPr>
                <p:nvPr/>
              </p:nvSpPr>
              <p:spPr bwMode="auto">
                <a:xfrm>
                  <a:off x="488" y="2247"/>
                  <a:ext cx="11" cy="12"/>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7" name="Oval 74"/>
                <p:cNvSpPr>
                  <a:spLocks noChangeArrowheads="1"/>
                </p:cNvSpPr>
                <p:nvPr/>
              </p:nvSpPr>
              <p:spPr bwMode="auto">
                <a:xfrm>
                  <a:off x="389" y="2250"/>
                  <a:ext cx="10" cy="10"/>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8" name="Oval 75"/>
                <p:cNvSpPr>
                  <a:spLocks noChangeArrowheads="1"/>
                </p:cNvSpPr>
                <p:nvPr/>
              </p:nvSpPr>
              <p:spPr bwMode="auto">
                <a:xfrm>
                  <a:off x="523" y="2139"/>
                  <a:ext cx="11" cy="10"/>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49" name="Oval 76"/>
                <p:cNvSpPr>
                  <a:spLocks noChangeArrowheads="1"/>
                </p:cNvSpPr>
                <p:nvPr/>
              </p:nvSpPr>
              <p:spPr bwMode="auto">
                <a:xfrm>
                  <a:off x="694" y="2181"/>
                  <a:ext cx="10" cy="11"/>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50" name="Oval 77"/>
                <p:cNvSpPr>
                  <a:spLocks noChangeArrowheads="1"/>
                </p:cNvSpPr>
                <p:nvPr/>
              </p:nvSpPr>
              <p:spPr bwMode="auto">
                <a:xfrm>
                  <a:off x="404" y="2075"/>
                  <a:ext cx="10" cy="12"/>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51" name="Freeform 78"/>
                <p:cNvSpPr>
                  <a:spLocks/>
                </p:cNvSpPr>
                <p:nvPr/>
              </p:nvSpPr>
              <p:spPr bwMode="auto">
                <a:xfrm>
                  <a:off x="523" y="2115"/>
                  <a:ext cx="48" cy="129"/>
                </a:xfrm>
                <a:custGeom>
                  <a:avLst/>
                  <a:gdLst>
                    <a:gd name="T0" fmla="*/ 0 w 48"/>
                    <a:gd name="T1" fmla="*/ 128 h 129"/>
                    <a:gd name="T2" fmla="*/ 30 w 48"/>
                    <a:gd name="T3" fmla="*/ 5 h 129"/>
                    <a:gd name="T4" fmla="*/ 33 w 48"/>
                    <a:gd name="T5" fmla="*/ 1 h 129"/>
                    <a:gd name="T6" fmla="*/ 39 w 48"/>
                    <a:gd name="T7" fmla="*/ 0 h 129"/>
                    <a:gd name="T8" fmla="*/ 43 w 48"/>
                    <a:gd name="T9" fmla="*/ 2 h 129"/>
                    <a:gd name="T10" fmla="*/ 46 w 48"/>
                    <a:gd name="T11" fmla="*/ 6 h 129"/>
                    <a:gd name="T12" fmla="*/ 47 w 48"/>
                    <a:gd name="T13" fmla="*/ 12 h 129"/>
                    <a:gd name="T14" fmla="*/ 45 w 48"/>
                    <a:gd name="T15" fmla="*/ 19 h 129"/>
                    <a:gd name="T16" fmla="*/ 0 w 48"/>
                    <a:gd name="T17" fmla="*/ 128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29"/>
                    <a:gd name="T29" fmla="*/ 48 w 48"/>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29">
                      <a:moveTo>
                        <a:pt x="0" y="128"/>
                      </a:moveTo>
                      <a:lnTo>
                        <a:pt x="30" y="5"/>
                      </a:lnTo>
                      <a:lnTo>
                        <a:pt x="33" y="1"/>
                      </a:lnTo>
                      <a:lnTo>
                        <a:pt x="39" y="0"/>
                      </a:lnTo>
                      <a:lnTo>
                        <a:pt x="43" y="2"/>
                      </a:lnTo>
                      <a:lnTo>
                        <a:pt x="46" y="6"/>
                      </a:lnTo>
                      <a:lnTo>
                        <a:pt x="47" y="12"/>
                      </a:lnTo>
                      <a:lnTo>
                        <a:pt x="45" y="19"/>
                      </a:lnTo>
                      <a:lnTo>
                        <a:pt x="0" y="128"/>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52" name="Freeform 79"/>
                <p:cNvSpPr>
                  <a:spLocks/>
                </p:cNvSpPr>
                <p:nvPr/>
              </p:nvSpPr>
              <p:spPr bwMode="auto">
                <a:xfrm>
                  <a:off x="525" y="2274"/>
                  <a:ext cx="37" cy="109"/>
                </a:xfrm>
                <a:custGeom>
                  <a:avLst/>
                  <a:gdLst>
                    <a:gd name="T0" fmla="*/ 0 w 37"/>
                    <a:gd name="T1" fmla="*/ 0 h 109"/>
                    <a:gd name="T2" fmla="*/ 23 w 37"/>
                    <a:gd name="T3" fmla="*/ 104 h 109"/>
                    <a:gd name="T4" fmla="*/ 26 w 37"/>
                    <a:gd name="T5" fmla="*/ 107 h 109"/>
                    <a:gd name="T6" fmla="*/ 30 w 37"/>
                    <a:gd name="T7" fmla="*/ 108 h 109"/>
                    <a:gd name="T8" fmla="*/ 32 w 37"/>
                    <a:gd name="T9" fmla="*/ 106 h 109"/>
                    <a:gd name="T10" fmla="*/ 36 w 37"/>
                    <a:gd name="T11" fmla="*/ 103 h 109"/>
                    <a:gd name="T12" fmla="*/ 36 w 37"/>
                    <a:gd name="T13" fmla="*/ 98 h 109"/>
                    <a:gd name="T14" fmla="*/ 34 w 37"/>
                    <a:gd name="T15" fmla="*/ 92 h 109"/>
                    <a:gd name="T16" fmla="*/ 0 w 37"/>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9"/>
                    <a:gd name="T29" fmla="*/ 37 w 37"/>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9">
                      <a:moveTo>
                        <a:pt x="0" y="0"/>
                      </a:moveTo>
                      <a:lnTo>
                        <a:pt x="23" y="104"/>
                      </a:lnTo>
                      <a:lnTo>
                        <a:pt x="26" y="107"/>
                      </a:lnTo>
                      <a:lnTo>
                        <a:pt x="30" y="108"/>
                      </a:lnTo>
                      <a:lnTo>
                        <a:pt x="32" y="106"/>
                      </a:lnTo>
                      <a:lnTo>
                        <a:pt x="36" y="103"/>
                      </a:lnTo>
                      <a:lnTo>
                        <a:pt x="36" y="98"/>
                      </a:lnTo>
                      <a:lnTo>
                        <a:pt x="34" y="92"/>
                      </a:lnTo>
                      <a:lnTo>
                        <a:pt x="0" y="0"/>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53" name="Freeform 80"/>
                <p:cNvSpPr>
                  <a:spLocks/>
                </p:cNvSpPr>
                <p:nvPr/>
              </p:nvSpPr>
              <p:spPr bwMode="auto">
                <a:xfrm>
                  <a:off x="466" y="2279"/>
                  <a:ext cx="37" cy="108"/>
                </a:xfrm>
                <a:custGeom>
                  <a:avLst/>
                  <a:gdLst>
                    <a:gd name="T0" fmla="*/ 36 w 37"/>
                    <a:gd name="T1" fmla="*/ 0 h 108"/>
                    <a:gd name="T2" fmla="*/ 13 w 37"/>
                    <a:gd name="T3" fmla="*/ 103 h 108"/>
                    <a:gd name="T4" fmla="*/ 10 w 37"/>
                    <a:gd name="T5" fmla="*/ 106 h 108"/>
                    <a:gd name="T6" fmla="*/ 6 w 37"/>
                    <a:gd name="T7" fmla="*/ 107 h 108"/>
                    <a:gd name="T8" fmla="*/ 2 w 37"/>
                    <a:gd name="T9" fmla="*/ 105 h 108"/>
                    <a:gd name="T10" fmla="*/ 1 w 37"/>
                    <a:gd name="T11" fmla="*/ 101 h 108"/>
                    <a:gd name="T12" fmla="*/ 0 w 37"/>
                    <a:gd name="T13" fmla="*/ 97 h 108"/>
                    <a:gd name="T14" fmla="*/ 2 w 37"/>
                    <a:gd name="T15" fmla="*/ 91 h 108"/>
                    <a:gd name="T16" fmla="*/ 36 w 37"/>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8"/>
                    <a:gd name="T29" fmla="*/ 37 w 37"/>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8">
                      <a:moveTo>
                        <a:pt x="36" y="0"/>
                      </a:moveTo>
                      <a:lnTo>
                        <a:pt x="13" y="103"/>
                      </a:lnTo>
                      <a:lnTo>
                        <a:pt x="10" y="106"/>
                      </a:lnTo>
                      <a:lnTo>
                        <a:pt x="6" y="107"/>
                      </a:lnTo>
                      <a:lnTo>
                        <a:pt x="2" y="105"/>
                      </a:lnTo>
                      <a:lnTo>
                        <a:pt x="1" y="101"/>
                      </a:lnTo>
                      <a:lnTo>
                        <a:pt x="0" y="97"/>
                      </a:lnTo>
                      <a:lnTo>
                        <a:pt x="2" y="91"/>
                      </a:lnTo>
                      <a:lnTo>
                        <a:pt x="36" y="0"/>
                      </a:lnTo>
                    </a:path>
                  </a:pathLst>
                </a:custGeom>
                <a:solidFill>
                  <a:srgbClr val="C06000"/>
                </a:solidFill>
                <a:ln w="9525" cap="rnd">
                  <a:noFill/>
                  <a:round/>
                  <a:headEnd/>
                  <a:tailEnd/>
                </a:ln>
              </p:spPr>
              <p:txBody>
                <a:bodyPr/>
                <a:lstStyle/>
                <a:p>
                  <a:endParaRPr lang="en-US">
                    <a:latin typeface="Cambria" panose="02040503050406030204" pitchFamily="18" charset="0"/>
                  </a:endParaRPr>
                </a:p>
              </p:txBody>
            </p:sp>
            <p:sp>
              <p:nvSpPr>
                <p:cNvPr id="54" name="Freeform 81"/>
                <p:cNvSpPr>
                  <a:spLocks/>
                </p:cNvSpPr>
                <p:nvPr/>
              </p:nvSpPr>
              <p:spPr bwMode="auto">
                <a:xfrm>
                  <a:off x="379" y="2131"/>
                  <a:ext cx="145" cy="113"/>
                </a:xfrm>
                <a:custGeom>
                  <a:avLst/>
                  <a:gdLst>
                    <a:gd name="T0" fmla="*/ 144 w 145"/>
                    <a:gd name="T1" fmla="*/ 112 h 113"/>
                    <a:gd name="T2" fmla="*/ 20 w 145"/>
                    <a:gd name="T3" fmla="*/ 7 h 113"/>
                    <a:gd name="T4" fmla="*/ 9 w 145"/>
                    <a:gd name="T5" fmla="*/ 0 h 113"/>
                    <a:gd name="T6" fmla="*/ 4 w 145"/>
                    <a:gd name="T7" fmla="*/ 2 h 113"/>
                    <a:gd name="T8" fmla="*/ 1 w 145"/>
                    <a:gd name="T9" fmla="*/ 4 h 113"/>
                    <a:gd name="T10" fmla="*/ 0 w 145"/>
                    <a:gd name="T11" fmla="*/ 12 h 113"/>
                    <a:gd name="T12" fmla="*/ 0 w 145"/>
                    <a:gd name="T13" fmla="*/ 17 h 113"/>
                    <a:gd name="T14" fmla="*/ 2 w 145"/>
                    <a:gd name="T15" fmla="*/ 22 h 113"/>
                    <a:gd name="T16" fmla="*/ 9 w 145"/>
                    <a:gd name="T17" fmla="*/ 23 h 113"/>
                    <a:gd name="T18" fmla="*/ 144 w 145"/>
                    <a:gd name="T19" fmla="*/ 112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113"/>
                    <a:gd name="T32" fmla="*/ 145 w 14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113">
                      <a:moveTo>
                        <a:pt x="144" y="112"/>
                      </a:moveTo>
                      <a:lnTo>
                        <a:pt x="20" y="7"/>
                      </a:lnTo>
                      <a:lnTo>
                        <a:pt x="9" y="0"/>
                      </a:lnTo>
                      <a:lnTo>
                        <a:pt x="4" y="2"/>
                      </a:lnTo>
                      <a:lnTo>
                        <a:pt x="1" y="4"/>
                      </a:lnTo>
                      <a:lnTo>
                        <a:pt x="0" y="12"/>
                      </a:lnTo>
                      <a:lnTo>
                        <a:pt x="0" y="17"/>
                      </a:lnTo>
                      <a:lnTo>
                        <a:pt x="2" y="22"/>
                      </a:lnTo>
                      <a:lnTo>
                        <a:pt x="9" y="23"/>
                      </a:lnTo>
                      <a:lnTo>
                        <a:pt x="144" y="112"/>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55" name="Freeform 82"/>
                <p:cNvSpPr>
                  <a:spLocks/>
                </p:cNvSpPr>
                <p:nvPr/>
              </p:nvSpPr>
              <p:spPr bwMode="auto">
                <a:xfrm>
                  <a:off x="523" y="2128"/>
                  <a:ext cx="119" cy="116"/>
                </a:xfrm>
                <a:custGeom>
                  <a:avLst/>
                  <a:gdLst>
                    <a:gd name="T0" fmla="*/ 0 w 119"/>
                    <a:gd name="T1" fmla="*/ 115 h 116"/>
                    <a:gd name="T2" fmla="*/ 102 w 119"/>
                    <a:gd name="T3" fmla="*/ 7 h 116"/>
                    <a:gd name="T4" fmla="*/ 111 w 119"/>
                    <a:gd name="T5" fmla="*/ 0 h 116"/>
                    <a:gd name="T6" fmla="*/ 116 w 119"/>
                    <a:gd name="T7" fmla="*/ 1 h 116"/>
                    <a:gd name="T8" fmla="*/ 117 w 119"/>
                    <a:gd name="T9" fmla="*/ 3 h 116"/>
                    <a:gd name="T10" fmla="*/ 118 w 119"/>
                    <a:gd name="T11" fmla="*/ 12 h 116"/>
                    <a:gd name="T12" fmla="*/ 118 w 119"/>
                    <a:gd name="T13" fmla="*/ 17 h 116"/>
                    <a:gd name="T14" fmla="*/ 116 w 119"/>
                    <a:gd name="T15" fmla="*/ 21 h 116"/>
                    <a:gd name="T16" fmla="*/ 111 w 119"/>
                    <a:gd name="T17" fmla="*/ 24 h 116"/>
                    <a:gd name="T18" fmla="*/ 0 w 119"/>
                    <a:gd name="T19" fmla="*/ 115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16"/>
                    <a:gd name="T32" fmla="*/ 119 w 119"/>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16">
                      <a:moveTo>
                        <a:pt x="0" y="115"/>
                      </a:moveTo>
                      <a:lnTo>
                        <a:pt x="102" y="7"/>
                      </a:lnTo>
                      <a:lnTo>
                        <a:pt x="111" y="0"/>
                      </a:lnTo>
                      <a:lnTo>
                        <a:pt x="116" y="1"/>
                      </a:lnTo>
                      <a:lnTo>
                        <a:pt x="117" y="3"/>
                      </a:lnTo>
                      <a:lnTo>
                        <a:pt x="118" y="12"/>
                      </a:lnTo>
                      <a:lnTo>
                        <a:pt x="118" y="17"/>
                      </a:lnTo>
                      <a:lnTo>
                        <a:pt x="116" y="21"/>
                      </a:lnTo>
                      <a:lnTo>
                        <a:pt x="111" y="24"/>
                      </a:lnTo>
                      <a:lnTo>
                        <a:pt x="0" y="115"/>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56" name="Freeform 83"/>
                <p:cNvSpPr>
                  <a:spLocks/>
                </p:cNvSpPr>
                <p:nvPr/>
              </p:nvSpPr>
              <p:spPr bwMode="auto">
                <a:xfrm>
                  <a:off x="539" y="2250"/>
                  <a:ext cx="129" cy="92"/>
                </a:xfrm>
                <a:custGeom>
                  <a:avLst/>
                  <a:gdLst>
                    <a:gd name="T0" fmla="*/ 0 w 129"/>
                    <a:gd name="T1" fmla="*/ 0 h 92"/>
                    <a:gd name="T2" fmla="*/ 111 w 129"/>
                    <a:gd name="T3" fmla="*/ 85 h 92"/>
                    <a:gd name="T4" fmla="*/ 120 w 129"/>
                    <a:gd name="T5" fmla="*/ 91 h 92"/>
                    <a:gd name="T6" fmla="*/ 125 w 129"/>
                    <a:gd name="T7" fmla="*/ 91 h 92"/>
                    <a:gd name="T8" fmla="*/ 126 w 129"/>
                    <a:gd name="T9" fmla="*/ 89 h 92"/>
                    <a:gd name="T10" fmla="*/ 128 w 129"/>
                    <a:gd name="T11" fmla="*/ 82 h 92"/>
                    <a:gd name="T12" fmla="*/ 128 w 129"/>
                    <a:gd name="T13" fmla="*/ 78 h 92"/>
                    <a:gd name="T14" fmla="*/ 125 w 129"/>
                    <a:gd name="T15" fmla="*/ 74 h 92"/>
                    <a:gd name="T16" fmla="*/ 120 w 129"/>
                    <a:gd name="T17" fmla="*/ 72 h 92"/>
                    <a:gd name="T18" fmla="*/ 0 w 129"/>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92"/>
                    <a:gd name="T32" fmla="*/ 129 w 12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92">
                      <a:moveTo>
                        <a:pt x="0" y="0"/>
                      </a:moveTo>
                      <a:lnTo>
                        <a:pt x="111" y="85"/>
                      </a:lnTo>
                      <a:lnTo>
                        <a:pt x="120" y="91"/>
                      </a:lnTo>
                      <a:lnTo>
                        <a:pt x="125" y="91"/>
                      </a:lnTo>
                      <a:lnTo>
                        <a:pt x="126" y="89"/>
                      </a:lnTo>
                      <a:lnTo>
                        <a:pt x="128" y="82"/>
                      </a:lnTo>
                      <a:lnTo>
                        <a:pt x="128" y="78"/>
                      </a:lnTo>
                      <a:lnTo>
                        <a:pt x="125" y="74"/>
                      </a:lnTo>
                      <a:lnTo>
                        <a:pt x="120" y="72"/>
                      </a:lnTo>
                      <a:lnTo>
                        <a:pt x="0" y="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57" name="Freeform 84"/>
                <p:cNvSpPr>
                  <a:spLocks/>
                </p:cNvSpPr>
                <p:nvPr/>
              </p:nvSpPr>
              <p:spPr bwMode="auto">
                <a:xfrm>
                  <a:off x="367" y="2243"/>
                  <a:ext cx="143" cy="74"/>
                </a:xfrm>
                <a:custGeom>
                  <a:avLst/>
                  <a:gdLst>
                    <a:gd name="T0" fmla="*/ 142 w 143"/>
                    <a:gd name="T1" fmla="*/ 0 h 74"/>
                    <a:gd name="T2" fmla="*/ 19 w 143"/>
                    <a:gd name="T3" fmla="*/ 68 h 74"/>
                    <a:gd name="T4" fmla="*/ 8 w 143"/>
                    <a:gd name="T5" fmla="*/ 73 h 74"/>
                    <a:gd name="T6" fmla="*/ 3 w 143"/>
                    <a:gd name="T7" fmla="*/ 72 h 74"/>
                    <a:gd name="T8" fmla="*/ 2 w 143"/>
                    <a:gd name="T9" fmla="*/ 70 h 74"/>
                    <a:gd name="T10" fmla="*/ 0 w 143"/>
                    <a:gd name="T11" fmla="*/ 65 h 74"/>
                    <a:gd name="T12" fmla="*/ 0 w 143"/>
                    <a:gd name="T13" fmla="*/ 62 h 74"/>
                    <a:gd name="T14" fmla="*/ 3 w 143"/>
                    <a:gd name="T15" fmla="*/ 59 h 74"/>
                    <a:gd name="T16" fmla="*/ 8 w 143"/>
                    <a:gd name="T17" fmla="*/ 57 h 74"/>
                    <a:gd name="T18" fmla="*/ 142 w 14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74"/>
                    <a:gd name="T32" fmla="*/ 143 w 14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74">
                      <a:moveTo>
                        <a:pt x="142" y="0"/>
                      </a:moveTo>
                      <a:lnTo>
                        <a:pt x="19" y="68"/>
                      </a:lnTo>
                      <a:lnTo>
                        <a:pt x="8" y="73"/>
                      </a:lnTo>
                      <a:lnTo>
                        <a:pt x="3" y="72"/>
                      </a:lnTo>
                      <a:lnTo>
                        <a:pt x="2" y="70"/>
                      </a:lnTo>
                      <a:lnTo>
                        <a:pt x="0" y="65"/>
                      </a:lnTo>
                      <a:lnTo>
                        <a:pt x="0" y="62"/>
                      </a:lnTo>
                      <a:lnTo>
                        <a:pt x="3" y="59"/>
                      </a:lnTo>
                      <a:lnTo>
                        <a:pt x="8" y="57"/>
                      </a:lnTo>
                      <a:lnTo>
                        <a:pt x="142" y="0"/>
                      </a:lnTo>
                    </a:path>
                  </a:pathLst>
                </a:custGeom>
                <a:solidFill>
                  <a:srgbClr val="A0A000"/>
                </a:solidFill>
                <a:ln w="9525" cap="rnd">
                  <a:noFill/>
                  <a:round/>
                  <a:headEnd/>
                  <a:tailEnd/>
                </a:ln>
              </p:spPr>
              <p:txBody>
                <a:bodyPr/>
                <a:lstStyle/>
                <a:p>
                  <a:endParaRPr lang="en-US">
                    <a:latin typeface="Cambria" panose="02040503050406030204" pitchFamily="18" charset="0"/>
                  </a:endParaRPr>
                </a:p>
              </p:txBody>
            </p:sp>
            <p:sp>
              <p:nvSpPr>
                <p:cNvPr id="58" name="Freeform 85"/>
                <p:cNvSpPr>
                  <a:spLocks/>
                </p:cNvSpPr>
                <p:nvPr/>
              </p:nvSpPr>
              <p:spPr bwMode="auto">
                <a:xfrm>
                  <a:off x="519" y="2204"/>
                  <a:ext cx="147" cy="40"/>
                </a:xfrm>
                <a:custGeom>
                  <a:avLst/>
                  <a:gdLst>
                    <a:gd name="T0" fmla="*/ 135 w 147"/>
                    <a:gd name="T1" fmla="*/ 0 h 40"/>
                    <a:gd name="T2" fmla="*/ 144 w 147"/>
                    <a:gd name="T3" fmla="*/ 1 h 40"/>
                    <a:gd name="T4" fmla="*/ 146 w 147"/>
                    <a:gd name="T5" fmla="*/ 3 h 40"/>
                    <a:gd name="T6" fmla="*/ 146 w 147"/>
                    <a:gd name="T7" fmla="*/ 7 h 40"/>
                    <a:gd name="T8" fmla="*/ 145 w 147"/>
                    <a:gd name="T9" fmla="*/ 12 h 40"/>
                    <a:gd name="T10" fmla="*/ 143 w 147"/>
                    <a:gd name="T11" fmla="*/ 14 h 40"/>
                    <a:gd name="T12" fmla="*/ 0 w 147"/>
                    <a:gd name="T13" fmla="*/ 39 h 40"/>
                    <a:gd name="T14" fmla="*/ 135 w 147"/>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40"/>
                    <a:gd name="T26" fmla="*/ 147 w 14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40">
                      <a:moveTo>
                        <a:pt x="135" y="0"/>
                      </a:moveTo>
                      <a:lnTo>
                        <a:pt x="144" y="1"/>
                      </a:lnTo>
                      <a:lnTo>
                        <a:pt x="146" y="3"/>
                      </a:lnTo>
                      <a:lnTo>
                        <a:pt x="146" y="7"/>
                      </a:lnTo>
                      <a:lnTo>
                        <a:pt x="145" y="12"/>
                      </a:lnTo>
                      <a:lnTo>
                        <a:pt x="143" y="14"/>
                      </a:lnTo>
                      <a:lnTo>
                        <a:pt x="0" y="39"/>
                      </a:lnTo>
                      <a:lnTo>
                        <a:pt x="135" y="0"/>
                      </a:lnTo>
                    </a:path>
                  </a:pathLst>
                </a:custGeom>
                <a:solidFill>
                  <a:srgbClr val="FFC080"/>
                </a:solidFill>
                <a:ln w="9525" cap="rnd">
                  <a:noFill/>
                  <a:round/>
                  <a:headEnd/>
                  <a:tailEnd/>
                </a:ln>
              </p:spPr>
              <p:txBody>
                <a:bodyPr/>
                <a:lstStyle/>
                <a:p>
                  <a:endParaRPr lang="en-US">
                    <a:latin typeface="Cambria" panose="02040503050406030204" pitchFamily="18" charset="0"/>
                  </a:endParaRPr>
                </a:p>
              </p:txBody>
            </p:sp>
            <p:sp>
              <p:nvSpPr>
                <p:cNvPr id="59" name="Freeform 86"/>
                <p:cNvSpPr>
                  <a:spLocks/>
                </p:cNvSpPr>
                <p:nvPr/>
              </p:nvSpPr>
              <p:spPr bwMode="auto">
                <a:xfrm>
                  <a:off x="344" y="2188"/>
                  <a:ext cx="176" cy="56"/>
                </a:xfrm>
                <a:custGeom>
                  <a:avLst/>
                  <a:gdLst>
                    <a:gd name="T0" fmla="*/ 14 w 176"/>
                    <a:gd name="T1" fmla="*/ 0 h 56"/>
                    <a:gd name="T2" fmla="*/ 4 w 176"/>
                    <a:gd name="T3" fmla="*/ 2 h 56"/>
                    <a:gd name="T4" fmla="*/ 0 w 176"/>
                    <a:gd name="T5" fmla="*/ 5 h 56"/>
                    <a:gd name="T6" fmla="*/ 0 w 176"/>
                    <a:gd name="T7" fmla="*/ 10 h 56"/>
                    <a:gd name="T8" fmla="*/ 2 w 176"/>
                    <a:gd name="T9" fmla="*/ 16 h 56"/>
                    <a:gd name="T10" fmla="*/ 5 w 176"/>
                    <a:gd name="T11" fmla="*/ 19 h 56"/>
                    <a:gd name="T12" fmla="*/ 175 w 176"/>
                    <a:gd name="T13" fmla="*/ 55 h 56"/>
                    <a:gd name="T14" fmla="*/ 14 w 176"/>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56"/>
                    <a:gd name="T26" fmla="*/ 176 w 17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56">
                      <a:moveTo>
                        <a:pt x="14" y="0"/>
                      </a:moveTo>
                      <a:lnTo>
                        <a:pt x="4" y="2"/>
                      </a:lnTo>
                      <a:lnTo>
                        <a:pt x="0" y="5"/>
                      </a:lnTo>
                      <a:lnTo>
                        <a:pt x="0" y="10"/>
                      </a:lnTo>
                      <a:lnTo>
                        <a:pt x="2" y="16"/>
                      </a:lnTo>
                      <a:lnTo>
                        <a:pt x="5" y="19"/>
                      </a:lnTo>
                      <a:lnTo>
                        <a:pt x="175" y="55"/>
                      </a:lnTo>
                      <a:lnTo>
                        <a:pt x="14" y="0"/>
                      </a:lnTo>
                    </a:path>
                  </a:pathLst>
                </a:custGeom>
                <a:solidFill>
                  <a:srgbClr val="C00000"/>
                </a:solidFill>
                <a:ln w="9525" cap="rnd">
                  <a:noFill/>
                  <a:round/>
                  <a:headEnd/>
                  <a:tailEnd/>
                </a:ln>
              </p:spPr>
              <p:txBody>
                <a:bodyPr/>
                <a:lstStyle/>
                <a:p>
                  <a:endParaRPr lang="en-US">
                    <a:latin typeface="Cambria" panose="02040503050406030204" pitchFamily="18" charset="0"/>
                  </a:endParaRPr>
                </a:p>
              </p:txBody>
            </p:sp>
            <p:sp>
              <p:nvSpPr>
                <p:cNvPr id="60" name="Freeform 87"/>
                <p:cNvSpPr>
                  <a:spLocks/>
                </p:cNvSpPr>
                <p:nvPr/>
              </p:nvSpPr>
              <p:spPr bwMode="auto">
                <a:xfrm>
                  <a:off x="519" y="2183"/>
                  <a:ext cx="39" cy="61"/>
                </a:xfrm>
                <a:custGeom>
                  <a:avLst/>
                  <a:gdLst>
                    <a:gd name="T0" fmla="*/ 0 w 39"/>
                    <a:gd name="T1" fmla="*/ 60 h 61"/>
                    <a:gd name="T2" fmla="*/ 25 w 39"/>
                    <a:gd name="T3" fmla="*/ 2 h 61"/>
                    <a:gd name="T4" fmla="*/ 27 w 39"/>
                    <a:gd name="T5" fmla="*/ 1 h 61"/>
                    <a:gd name="T6" fmla="*/ 32 w 39"/>
                    <a:gd name="T7" fmla="*/ 0 h 61"/>
                    <a:gd name="T8" fmla="*/ 36 w 39"/>
                    <a:gd name="T9" fmla="*/ 1 h 61"/>
                    <a:gd name="T10" fmla="*/ 37 w 39"/>
                    <a:gd name="T11" fmla="*/ 3 h 61"/>
                    <a:gd name="T12" fmla="*/ 38 w 39"/>
                    <a:gd name="T13" fmla="*/ 5 h 61"/>
                    <a:gd name="T14" fmla="*/ 37 w 39"/>
                    <a:gd name="T15" fmla="*/ 9 h 61"/>
                    <a:gd name="T16" fmla="*/ 0 w 39"/>
                    <a:gd name="T17" fmla="*/ 6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61"/>
                    <a:gd name="T29" fmla="*/ 39 w 3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61">
                      <a:moveTo>
                        <a:pt x="0" y="60"/>
                      </a:moveTo>
                      <a:lnTo>
                        <a:pt x="25" y="2"/>
                      </a:lnTo>
                      <a:lnTo>
                        <a:pt x="27" y="1"/>
                      </a:lnTo>
                      <a:lnTo>
                        <a:pt x="32" y="0"/>
                      </a:lnTo>
                      <a:lnTo>
                        <a:pt x="36" y="1"/>
                      </a:lnTo>
                      <a:lnTo>
                        <a:pt x="37" y="3"/>
                      </a:lnTo>
                      <a:lnTo>
                        <a:pt x="38" y="5"/>
                      </a:lnTo>
                      <a:lnTo>
                        <a:pt x="37" y="9"/>
                      </a:lnTo>
                      <a:lnTo>
                        <a:pt x="0" y="6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61" name="Freeform 88"/>
                <p:cNvSpPr>
                  <a:spLocks/>
                </p:cNvSpPr>
                <p:nvPr/>
              </p:nvSpPr>
              <p:spPr bwMode="auto">
                <a:xfrm>
                  <a:off x="519" y="2243"/>
                  <a:ext cx="68" cy="97"/>
                </a:xfrm>
                <a:custGeom>
                  <a:avLst/>
                  <a:gdLst>
                    <a:gd name="T0" fmla="*/ 0 w 68"/>
                    <a:gd name="T1" fmla="*/ 0 h 97"/>
                    <a:gd name="T2" fmla="*/ 42 w 68"/>
                    <a:gd name="T3" fmla="*/ 94 h 97"/>
                    <a:gd name="T4" fmla="*/ 47 w 68"/>
                    <a:gd name="T5" fmla="*/ 96 h 97"/>
                    <a:gd name="T6" fmla="*/ 55 w 68"/>
                    <a:gd name="T7" fmla="*/ 96 h 97"/>
                    <a:gd name="T8" fmla="*/ 60 w 68"/>
                    <a:gd name="T9" fmla="*/ 95 h 97"/>
                    <a:gd name="T10" fmla="*/ 64 w 68"/>
                    <a:gd name="T11" fmla="*/ 92 h 97"/>
                    <a:gd name="T12" fmla="*/ 67 w 68"/>
                    <a:gd name="T13" fmla="*/ 87 h 97"/>
                    <a:gd name="T14" fmla="*/ 63 w 68"/>
                    <a:gd name="T15" fmla="*/ 83 h 97"/>
                    <a:gd name="T16" fmla="*/ 0 w 68"/>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97"/>
                    <a:gd name="T29" fmla="*/ 68 w 68"/>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97">
                      <a:moveTo>
                        <a:pt x="0" y="0"/>
                      </a:moveTo>
                      <a:lnTo>
                        <a:pt x="42" y="94"/>
                      </a:lnTo>
                      <a:lnTo>
                        <a:pt x="47" y="96"/>
                      </a:lnTo>
                      <a:lnTo>
                        <a:pt x="55" y="96"/>
                      </a:lnTo>
                      <a:lnTo>
                        <a:pt x="60" y="95"/>
                      </a:lnTo>
                      <a:lnTo>
                        <a:pt x="64" y="92"/>
                      </a:lnTo>
                      <a:lnTo>
                        <a:pt x="67" y="87"/>
                      </a:lnTo>
                      <a:lnTo>
                        <a:pt x="63" y="83"/>
                      </a:lnTo>
                      <a:lnTo>
                        <a:pt x="0" y="0"/>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62" name="Freeform 89"/>
                <p:cNvSpPr>
                  <a:spLocks/>
                </p:cNvSpPr>
                <p:nvPr/>
              </p:nvSpPr>
              <p:spPr bwMode="auto">
                <a:xfrm>
                  <a:off x="481" y="2243"/>
                  <a:ext cx="39" cy="61"/>
                </a:xfrm>
                <a:custGeom>
                  <a:avLst/>
                  <a:gdLst>
                    <a:gd name="T0" fmla="*/ 38 w 39"/>
                    <a:gd name="T1" fmla="*/ 0 h 61"/>
                    <a:gd name="T2" fmla="*/ 14 w 39"/>
                    <a:gd name="T3" fmla="*/ 58 h 61"/>
                    <a:gd name="T4" fmla="*/ 11 w 39"/>
                    <a:gd name="T5" fmla="*/ 60 h 61"/>
                    <a:gd name="T6" fmla="*/ 6 w 39"/>
                    <a:gd name="T7" fmla="*/ 60 h 61"/>
                    <a:gd name="T8" fmla="*/ 4 w 39"/>
                    <a:gd name="T9" fmla="*/ 59 h 61"/>
                    <a:gd name="T10" fmla="*/ 1 w 39"/>
                    <a:gd name="T11" fmla="*/ 57 h 61"/>
                    <a:gd name="T12" fmla="*/ 0 w 39"/>
                    <a:gd name="T13" fmla="*/ 54 h 61"/>
                    <a:gd name="T14" fmla="*/ 2 w 39"/>
                    <a:gd name="T15" fmla="*/ 51 h 61"/>
                    <a:gd name="T16" fmla="*/ 38 w 3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61"/>
                    <a:gd name="T29" fmla="*/ 39 w 3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61">
                      <a:moveTo>
                        <a:pt x="38" y="0"/>
                      </a:moveTo>
                      <a:lnTo>
                        <a:pt x="14" y="58"/>
                      </a:lnTo>
                      <a:lnTo>
                        <a:pt x="11" y="60"/>
                      </a:lnTo>
                      <a:lnTo>
                        <a:pt x="6" y="60"/>
                      </a:lnTo>
                      <a:lnTo>
                        <a:pt x="4" y="59"/>
                      </a:lnTo>
                      <a:lnTo>
                        <a:pt x="1" y="57"/>
                      </a:lnTo>
                      <a:lnTo>
                        <a:pt x="0" y="54"/>
                      </a:lnTo>
                      <a:lnTo>
                        <a:pt x="2" y="51"/>
                      </a:lnTo>
                      <a:lnTo>
                        <a:pt x="38" y="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63" name="Oval 90"/>
                <p:cNvSpPr>
                  <a:spLocks noChangeArrowheads="1"/>
                </p:cNvSpPr>
                <p:nvPr/>
              </p:nvSpPr>
              <p:spPr bwMode="auto">
                <a:xfrm>
                  <a:off x="762" y="2273"/>
                  <a:ext cx="5" cy="6"/>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64" name="Oval 91"/>
                <p:cNvSpPr>
                  <a:spLocks noChangeArrowheads="1"/>
                </p:cNvSpPr>
                <p:nvPr/>
              </p:nvSpPr>
              <p:spPr bwMode="auto">
                <a:xfrm>
                  <a:off x="707" y="2332"/>
                  <a:ext cx="4" cy="4"/>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65" name="Oval 92"/>
                <p:cNvSpPr>
                  <a:spLocks noChangeArrowheads="1"/>
                </p:cNvSpPr>
                <p:nvPr/>
              </p:nvSpPr>
              <p:spPr bwMode="auto">
                <a:xfrm>
                  <a:off x="753" y="2360"/>
                  <a:ext cx="5" cy="5"/>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66" name="Oval 93"/>
                <p:cNvSpPr>
                  <a:spLocks noChangeArrowheads="1"/>
                </p:cNvSpPr>
                <p:nvPr/>
              </p:nvSpPr>
              <p:spPr bwMode="auto">
                <a:xfrm>
                  <a:off x="778" y="2349"/>
                  <a:ext cx="6" cy="5"/>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67" name="Freeform 94"/>
                <p:cNvSpPr>
                  <a:spLocks/>
                </p:cNvSpPr>
                <p:nvPr/>
              </p:nvSpPr>
              <p:spPr bwMode="auto">
                <a:xfrm>
                  <a:off x="485" y="2065"/>
                  <a:ext cx="35" cy="179"/>
                </a:xfrm>
                <a:custGeom>
                  <a:avLst/>
                  <a:gdLst>
                    <a:gd name="T0" fmla="*/ 34 w 35"/>
                    <a:gd name="T1" fmla="*/ 178 h 179"/>
                    <a:gd name="T2" fmla="*/ 14 w 35"/>
                    <a:gd name="T3" fmla="*/ 9 h 179"/>
                    <a:gd name="T4" fmla="*/ 9 w 35"/>
                    <a:gd name="T5" fmla="*/ 2 h 179"/>
                    <a:gd name="T6" fmla="*/ 6 w 35"/>
                    <a:gd name="T7" fmla="*/ 0 h 179"/>
                    <a:gd name="T8" fmla="*/ 2 w 35"/>
                    <a:gd name="T9" fmla="*/ 1 h 179"/>
                    <a:gd name="T10" fmla="*/ 1 w 35"/>
                    <a:gd name="T11" fmla="*/ 5 h 179"/>
                    <a:gd name="T12" fmla="*/ 0 w 35"/>
                    <a:gd name="T13" fmla="*/ 12 h 179"/>
                    <a:gd name="T14" fmla="*/ 1 w 35"/>
                    <a:gd name="T15" fmla="*/ 19 h 179"/>
                    <a:gd name="T16" fmla="*/ 34 w 35"/>
                    <a:gd name="T17" fmla="*/ 178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9"/>
                    <a:gd name="T29" fmla="*/ 35 w 35"/>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9">
                      <a:moveTo>
                        <a:pt x="34" y="178"/>
                      </a:moveTo>
                      <a:lnTo>
                        <a:pt x="14" y="9"/>
                      </a:lnTo>
                      <a:lnTo>
                        <a:pt x="9" y="2"/>
                      </a:lnTo>
                      <a:lnTo>
                        <a:pt x="6" y="0"/>
                      </a:lnTo>
                      <a:lnTo>
                        <a:pt x="2" y="1"/>
                      </a:lnTo>
                      <a:lnTo>
                        <a:pt x="1" y="5"/>
                      </a:lnTo>
                      <a:lnTo>
                        <a:pt x="0" y="12"/>
                      </a:lnTo>
                      <a:lnTo>
                        <a:pt x="1" y="19"/>
                      </a:lnTo>
                      <a:lnTo>
                        <a:pt x="34" y="178"/>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68" name="Freeform 95"/>
                <p:cNvSpPr>
                  <a:spLocks/>
                </p:cNvSpPr>
                <p:nvPr/>
              </p:nvSpPr>
              <p:spPr bwMode="auto">
                <a:xfrm>
                  <a:off x="519" y="2074"/>
                  <a:ext cx="22" cy="170"/>
                </a:xfrm>
                <a:custGeom>
                  <a:avLst/>
                  <a:gdLst>
                    <a:gd name="T0" fmla="*/ 0 w 22"/>
                    <a:gd name="T1" fmla="*/ 169 h 170"/>
                    <a:gd name="T2" fmla="*/ 13 w 22"/>
                    <a:gd name="T3" fmla="*/ 10 h 170"/>
                    <a:gd name="T4" fmla="*/ 16 w 22"/>
                    <a:gd name="T5" fmla="*/ 2 h 170"/>
                    <a:gd name="T6" fmla="*/ 18 w 22"/>
                    <a:gd name="T7" fmla="*/ 0 h 170"/>
                    <a:gd name="T8" fmla="*/ 19 w 22"/>
                    <a:gd name="T9" fmla="*/ 1 h 170"/>
                    <a:gd name="T10" fmla="*/ 21 w 22"/>
                    <a:gd name="T11" fmla="*/ 5 h 170"/>
                    <a:gd name="T12" fmla="*/ 21 w 22"/>
                    <a:gd name="T13" fmla="*/ 12 h 170"/>
                    <a:gd name="T14" fmla="*/ 21 w 22"/>
                    <a:gd name="T15" fmla="*/ 18 h 170"/>
                    <a:gd name="T16" fmla="*/ 0 w 22"/>
                    <a:gd name="T17" fmla="*/ 169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0"/>
                    <a:gd name="T29" fmla="*/ 22 w 22"/>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0">
                      <a:moveTo>
                        <a:pt x="0" y="169"/>
                      </a:moveTo>
                      <a:lnTo>
                        <a:pt x="13" y="10"/>
                      </a:lnTo>
                      <a:lnTo>
                        <a:pt x="16" y="2"/>
                      </a:lnTo>
                      <a:lnTo>
                        <a:pt x="18" y="0"/>
                      </a:lnTo>
                      <a:lnTo>
                        <a:pt x="19" y="1"/>
                      </a:lnTo>
                      <a:lnTo>
                        <a:pt x="21" y="5"/>
                      </a:lnTo>
                      <a:lnTo>
                        <a:pt x="21" y="12"/>
                      </a:lnTo>
                      <a:lnTo>
                        <a:pt x="21" y="18"/>
                      </a:lnTo>
                      <a:lnTo>
                        <a:pt x="0" y="169"/>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69" name="Freeform 96"/>
                <p:cNvSpPr>
                  <a:spLocks/>
                </p:cNvSpPr>
                <p:nvPr/>
              </p:nvSpPr>
              <p:spPr bwMode="auto">
                <a:xfrm>
                  <a:off x="519" y="2243"/>
                  <a:ext cx="28" cy="168"/>
                </a:xfrm>
                <a:custGeom>
                  <a:avLst/>
                  <a:gdLst>
                    <a:gd name="T0" fmla="*/ 0 w 28"/>
                    <a:gd name="T1" fmla="*/ 0 h 168"/>
                    <a:gd name="T2" fmla="*/ 15 w 28"/>
                    <a:gd name="T3" fmla="*/ 156 h 168"/>
                    <a:gd name="T4" fmla="*/ 20 w 28"/>
                    <a:gd name="T5" fmla="*/ 165 h 168"/>
                    <a:gd name="T6" fmla="*/ 22 w 28"/>
                    <a:gd name="T7" fmla="*/ 167 h 168"/>
                    <a:gd name="T8" fmla="*/ 25 w 28"/>
                    <a:gd name="T9" fmla="*/ 166 h 168"/>
                    <a:gd name="T10" fmla="*/ 27 w 28"/>
                    <a:gd name="T11" fmla="*/ 161 h 168"/>
                    <a:gd name="T12" fmla="*/ 27 w 28"/>
                    <a:gd name="T13" fmla="*/ 155 h 168"/>
                    <a:gd name="T14" fmla="*/ 27 w 28"/>
                    <a:gd name="T15" fmla="*/ 149 h 168"/>
                    <a:gd name="T16" fmla="*/ 0 w 28"/>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8"/>
                    <a:gd name="T29" fmla="*/ 28 w 28"/>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8">
                      <a:moveTo>
                        <a:pt x="0" y="0"/>
                      </a:moveTo>
                      <a:lnTo>
                        <a:pt x="15" y="156"/>
                      </a:lnTo>
                      <a:lnTo>
                        <a:pt x="20" y="165"/>
                      </a:lnTo>
                      <a:lnTo>
                        <a:pt x="22" y="167"/>
                      </a:lnTo>
                      <a:lnTo>
                        <a:pt x="25" y="166"/>
                      </a:lnTo>
                      <a:lnTo>
                        <a:pt x="27" y="161"/>
                      </a:lnTo>
                      <a:lnTo>
                        <a:pt x="27" y="155"/>
                      </a:lnTo>
                      <a:lnTo>
                        <a:pt x="27" y="149"/>
                      </a:lnTo>
                      <a:lnTo>
                        <a:pt x="0" y="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70" name="Freeform 97"/>
                <p:cNvSpPr>
                  <a:spLocks/>
                </p:cNvSpPr>
                <p:nvPr/>
              </p:nvSpPr>
              <p:spPr bwMode="auto">
                <a:xfrm>
                  <a:off x="475" y="2243"/>
                  <a:ext cx="45" cy="167"/>
                </a:xfrm>
                <a:custGeom>
                  <a:avLst/>
                  <a:gdLst>
                    <a:gd name="T0" fmla="*/ 44 w 45"/>
                    <a:gd name="T1" fmla="*/ 0 h 167"/>
                    <a:gd name="T2" fmla="*/ 18 w 45"/>
                    <a:gd name="T3" fmla="*/ 156 h 167"/>
                    <a:gd name="T4" fmla="*/ 12 w 45"/>
                    <a:gd name="T5" fmla="*/ 165 h 167"/>
                    <a:gd name="T6" fmla="*/ 8 w 45"/>
                    <a:gd name="T7" fmla="*/ 166 h 167"/>
                    <a:gd name="T8" fmla="*/ 4 w 45"/>
                    <a:gd name="T9" fmla="*/ 166 h 167"/>
                    <a:gd name="T10" fmla="*/ 1 w 45"/>
                    <a:gd name="T11" fmla="*/ 161 h 167"/>
                    <a:gd name="T12" fmla="*/ 0 w 45"/>
                    <a:gd name="T13" fmla="*/ 155 h 167"/>
                    <a:gd name="T14" fmla="*/ 1 w 45"/>
                    <a:gd name="T15" fmla="*/ 148 h 167"/>
                    <a:gd name="T16" fmla="*/ 44 w 45"/>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67"/>
                    <a:gd name="T29" fmla="*/ 45 w 45"/>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67">
                      <a:moveTo>
                        <a:pt x="44" y="0"/>
                      </a:moveTo>
                      <a:lnTo>
                        <a:pt x="18" y="156"/>
                      </a:lnTo>
                      <a:lnTo>
                        <a:pt x="12" y="165"/>
                      </a:lnTo>
                      <a:lnTo>
                        <a:pt x="8" y="166"/>
                      </a:lnTo>
                      <a:lnTo>
                        <a:pt x="4" y="166"/>
                      </a:lnTo>
                      <a:lnTo>
                        <a:pt x="1" y="161"/>
                      </a:lnTo>
                      <a:lnTo>
                        <a:pt x="0" y="155"/>
                      </a:lnTo>
                      <a:lnTo>
                        <a:pt x="1" y="148"/>
                      </a:lnTo>
                      <a:lnTo>
                        <a:pt x="44" y="0"/>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71" name="Freeform 98"/>
                <p:cNvSpPr>
                  <a:spLocks/>
                </p:cNvSpPr>
                <p:nvPr/>
              </p:nvSpPr>
              <p:spPr bwMode="auto">
                <a:xfrm>
                  <a:off x="519" y="2128"/>
                  <a:ext cx="70" cy="116"/>
                </a:xfrm>
                <a:custGeom>
                  <a:avLst/>
                  <a:gdLst>
                    <a:gd name="T0" fmla="*/ 0 w 70"/>
                    <a:gd name="T1" fmla="*/ 115 h 116"/>
                    <a:gd name="T2" fmla="*/ 52 w 70"/>
                    <a:gd name="T3" fmla="*/ 7 h 116"/>
                    <a:gd name="T4" fmla="*/ 59 w 70"/>
                    <a:gd name="T5" fmla="*/ 0 h 116"/>
                    <a:gd name="T6" fmla="*/ 64 w 70"/>
                    <a:gd name="T7" fmla="*/ 0 h 116"/>
                    <a:gd name="T8" fmla="*/ 69 w 70"/>
                    <a:gd name="T9" fmla="*/ 3 h 116"/>
                    <a:gd name="T10" fmla="*/ 69 w 70"/>
                    <a:gd name="T11" fmla="*/ 6 h 116"/>
                    <a:gd name="T12" fmla="*/ 67 w 70"/>
                    <a:gd name="T13" fmla="*/ 13 h 116"/>
                    <a:gd name="T14" fmla="*/ 0 w 70"/>
                    <a:gd name="T15" fmla="*/ 115 h 116"/>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16"/>
                    <a:gd name="T26" fmla="*/ 70 w 70"/>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16">
                      <a:moveTo>
                        <a:pt x="0" y="115"/>
                      </a:moveTo>
                      <a:lnTo>
                        <a:pt x="52" y="7"/>
                      </a:lnTo>
                      <a:lnTo>
                        <a:pt x="59" y="0"/>
                      </a:lnTo>
                      <a:lnTo>
                        <a:pt x="64" y="0"/>
                      </a:lnTo>
                      <a:lnTo>
                        <a:pt x="69" y="3"/>
                      </a:lnTo>
                      <a:lnTo>
                        <a:pt x="69" y="6"/>
                      </a:lnTo>
                      <a:lnTo>
                        <a:pt x="67" y="13"/>
                      </a:lnTo>
                      <a:lnTo>
                        <a:pt x="0" y="115"/>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72" name="Freeform 99"/>
                <p:cNvSpPr>
                  <a:spLocks/>
                </p:cNvSpPr>
                <p:nvPr/>
              </p:nvSpPr>
              <p:spPr bwMode="auto">
                <a:xfrm>
                  <a:off x="442" y="2110"/>
                  <a:ext cx="78" cy="134"/>
                </a:xfrm>
                <a:custGeom>
                  <a:avLst/>
                  <a:gdLst>
                    <a:gd name="T0" fmla="*/ 77 w 78"/>
                    <a:gd name="T1" fmla="*/ 133 h 134"/>
                    <a:gd name="T2" fmla="*/ 18 w 78"/>
                    <a:gd name="T3" fmla="*/ 7 h 134"/>
                    <a:gd name="T4" fmla="*/ 10 w 78"/>
                    <a:gd name="T5" fmla="*/ 0 h 134"/>
                    <a:gd name="T6" fmla="*/ 4 w 78"/>
                    <a:gd name="T7" fmla="*/ 0 h 134"/>
                    <a:gd name="T8" fmla="*/ 0 w 78"/>
                    <a:gd name="T9" fmla="*/ 2 h 134"/>
                    <a:gd name="T10" fmla="*/ 0 w 78"/>
                    <a:gd name="T11" fmla="*/ 5 h 134"/>
                    <a:gd name="T12" fmla="*/ 1 w 78"/>
                    <a:gd name="T13" fmla="*/ 13 h 134"/>
                    <a:gd name="T14" fmla="*/ 77 w 78"/>
                    <a:gd name="T15" fmla="*/ 133 h 134"/>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34"/>
                    <a:gd name="T26" fmla="*/ 78 w 78"/>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34">
                      <a:moveTo>
                        <a:pt x="77" y="133"/>
                      </a:moveTo>
                      <a:lnTo>
                        <a:pt x="18" y="7"/>
                      </a:lnTo>
                      <a:lnTo>
                        <a:pt x="10" y="0"/>
                      </a:lnTo>
                      <a:lnTo>
                        <a:pt x="4" y="0"/>
                      </a:lnTo>
                      <a:lnTo>
                        <a:pt x="0" y="2"/>
                      </a:lnTo>
                      <a:lnTo>
                        <a:pt x="0" y="5"/>
                      </a:lnTo>
                      <a:lnTo>
                        <a:pt x="1" y="13"/>
                      </a:lnTo>
                      <a:lnTo>
                        <a:pt x="77" y="133"/>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73" name="Freeform 100"/>
                <p:cNvSpPr>
                  <a:spLocks/>
                </p:cNvSpPr>
                <p:nvPr/>
              </p:nvSpPr>
              <p:spPr bwMode="auto">
                <a:xfrm>
                  <a:off x="427" y="2243"/>
                  <a:ext cx="93" cy="88"/>
                </a:xfrm>
                <a:custGeom>
                  <a:avLst/>
                  <a:gdLst>
                    <a:gd name="T0" fmla="*/ 92 w 93"/>
                    <a:gd name="T1" fmla="*/ 0 h 88"/>
                    <a:gd name="T2" fmla="*/ 6 w 93"/>
                    <a:gd name="T3" fmla="*/ 67 h 88"/>
                    <a:gd name="T4" fmla="*/ 0 w 93"/>
                    <a:gd name="T5" fmla="*/ 76 h 88"/>
                    <a:gd name="T6" fmla="*/ 0 w 93"/>
                    <a:gd name="T7" fmla="*/ 82 h 88"/>
                    <a:gd name="T8" fmla="*/ 3 w 93"/>
                    <a:gd name="T9" fmla="*/ 87 h 88"/>
                    <a:gd name="T10" fmla="*/ 4 w 93"/>
                    <a:gd name="T11" fmla="*/ 87 h 88"/>
                    <a:gd name="T12" fmla="*/ 9 w 93"/>
                    <a:gd name="T13" fmla="*/ 85 h 88"/>
                    <a:gd name="T14" fmla="*/ 92 w 93"/>
                    <a:gd name="T15" fmla="*/ 0 h 88"/>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88"/>
                    <a:gd name="T26" fmla="*/ 93 w 93"/>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88">
                      <a:moveTo>
                        <a:pt x="92" y="0"/>
                      </a:moveTo>
                      <a:lnTo>
                        <a:pt x="6" y="67"/>
                      </a:lnTo>
                      <a:lnTo>
                        <a:pt x="0" y="76"/>
                      </a:lnTo>
                      <a:lnTo>
                        <a:pt x="0" y="82"/>
                      </a:lnTo>
                      <a:lnTo>
                        <a:pt x="3" y="87"/>
                      </a:lnTo>
                      <a:lnTo>
                        <a:pt x="4" y="87"/>
                      </a:lnTo>
                      <a:lnTo>
                        <a:pt x="9" y="85"/>
                      </a:lnTo>
                      <a:lnTo>
                        <a:pt x="92" y="0"/>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74" name="Freeform 101"/>
                <p:cNvSpPr>
                  <a:spLocks/>
                </p:cNvSpPr>
                <p:nvPr/>
              </p:nvSpPr>
              <p:spPr bwMode="auto">
                <a:xfrm>
                  <a:off x="519" y="2243"/>
                  <a:ext cx="90" cy="83"/>
                </a:xfrm>
                <a:custGeom>
                  <a:avLst/>
                  <a:gdLst>
                    <a:gd name="T0" fmla="*/ 0 w 90"/>
                    <a:gd name="T1" fmla="*/ 0 h 83"/>
                    <a:gd name="T2" fmla="*/ 84 w 90"/>
                    <a:gd name="T3" fmla="*/ 62 h 83"/>
                    <a:gd name="T4" fmla="*/ 89 w 90"/>
                    <a:gd name="T5" fmla="*/ 70 h 83"/>
                    <a:gd name="T6" fmla="*/ 89 w 90"/>
                    <a:gd name="T7" fmla="*/ 77 h 83"/>
                    <a:gd name="T8" fmla="*/ 88 w 90"/>
                    <a:gd name="T9" fmla="*/ 82 h 83"/>
                    <a:gd name="T10" fmla="*/ 86 w 90"/>
                    <a:gd name="T11" fmla="*/ 82 h 83"/>
                    <a:gd name="T12" fmla="*/ 81 w 90"/>
                    <a:gd name="T13" fmla="*/ 80 h 83"/>
                    <a:gd name="T14" fmla="*/ 0 w 90"/>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3"/>
                    <a:gd name="T26" fmla="*/ 90 w 90"/>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3">
                      <a:moveTo>
                        <a:pt x="0" y="0"/>
                      </a:moveTo>
                      <a:lnTo>
                        <a:pt x="84" y="62"/>
                      </a:lnTo>
                      <a:lnTo>
                        <a:pt x="89" y="70"/>
                      </a:lnTo>
                      <a:lnTo>
                        <a:pt x="89" y="77"/>
                      </a:lnTo>
                      <a:lnTo>
                        <a:pt x="88" y="82"/>
                      </a:lnTo>
                      <a:lnTo>
                        <a:pt x="86" y="82"/>
                      </a:lnTo>
                      <a:lnTo>
                        <a:pt x="81" y="80"/>
                      </a:lnTo>
                      <a:lnTo>
                        <a:pt x="0" y="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75" name="Freeform 102"/>
                <p:cNvSpPr>
                  <a:spLocks/>
                </p:cNvSpPr>
                <p:nvPr/>
              </p:nvSpPr>
              <p:spPr bwMode="auto">
                <a:xfrm>
                  <a:off x="519" y="2181"/>
                  <a:ext cx="146" cy="63"/>
                </a:xfrm>
                <a:custGeom>
                  <a:avLst/>
                  <a:gdLst>
                    <a:gd name="T0" fmla="*/ 0 w 146"/>
                    <a:gd name="T1" fmla="*/ 62 h 63"/>
                    <a:gd name="T2" fmla="*/ 132 w 146"/>
                    <a:gd name="T3" fmla="*/ 0 h 63"/>
                    <a:gd name="T4" fmla="*/ 139 w 146"/>
                    <a:gd name="T5" fmla="*/ 0 h 63"/>
                    <a:gd name="T6" fmla="*/ 145 w 146"/>
                    <a:gd name="T7" fmla="*/ 4 h 63"/>
                    <a:gd name="T8" fmla="*/ 145 w 146"/>
                    <a:gd name="T9" fmla="*/ 8 h 63"/>
                    <a:gd name="T10" fmla="*/ 145 w 146"/>
                    <a:gd name="T11" fmla="*/ 13 h 63"/>
                    <a:gd name="T12" fmla="*/ 143 w 146"/>
                    <a:gd name="T13" fmla="*/ 19 h 63"/>
                    <a:gd name="T14" fmla="*/ 0 w 146"/>
                    <a:gd name="T15" fmla="*/ 62 h 63"/>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63"/>
                    <a:gd name="T26" fmla="*/ 146 w 1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63">
                      <a:moveTo>
                        <a:pt x="0" y="62"/>
                      </a:moveTo>
                      <a:lnTo>
                        <a:pt x="132" y="0"/>
                      </a:lnTo>
                      <a:lnTo>
                        <a:pt x="139" y="0"/>
                      </a:lnTo>
                      <a:lnTo>
                        <a:pt x="145" y="4"/>
                      </a:lnTo>
                      <a:lnTo>
                        <a:pt x="145" y="8"/>
                      </a:lnTo>
                      <a:lnTo>
                        <a:pt x="145" y="13"/>
                      </a:lnTo>
                      <a:lnTo>
                        <a:pt x="143" y="19"/>
                      </a:lnTo>
                      <a:lnTo>
                        <a:pt x="0" y="62"/>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76" name="Freeform 103"/>
                <p:cNvSpPr>
                  <a:spLocks/>
                </p:cNvSpPr>
                <p:nvPr/>
              </p:nvSpPr>
              <p:spPr bwMode="auto">
                <a:xfrm>
                  <a:off x="519" y="2243"/>
                  <a:ext cx="63" cy="124"/>
                </a:xfrm>
                <a:custGeom>
                  <a:avLst/>
                  <a:gdLst>
                    <a:gd name="T0" fmla="*/ 0 w 63"/>
                    <a:gd name="T1" fmla="*/ 0 h 124"/>
                    <a:gd name="T2" fmla="*/ 62 w 63"/>
                    <a:gd name="T3" fmla="*/ 112 h 124"/>
                    <a:gd name="T4" fmla="*/ 62 w 63"/>
                    <a:gd name="T5" fmla="*/ 119 h 124"/>
                    <a:gd name="T6" fmla="*/ 61 w 63"/>
                    <a:gd name="T7" fmla="*/ 123 h 124"/>
                    <a:gd name="T8" fmla="*/ 56 w 63"/>
                    <a:gd name="T9" fmla="*/ 123 h 124"/>
                    <a:gd name="T10" fmla="*/ 50 w 63"/>
                    <a:gd name="T11" fmla="*/ 123 h 124"/>
                    <a:gd name="T12" fmla="*/ 44 w 63"/>
                    <a:gd name="T13" fmla="*/ 123 h 124"/>
                    <a:gd name="T14" fmla="*/ 0 w 63"/>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124"/>
                    <a:gd name="T26" fmla="*/ 63 w 63"/>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124">
                      <a:moveTo>
                        <a:pt x="0" y="0"/>
                      </a:moveTo>
                      <a:lnTo>
                        <a:pt x="62" y="112"/>
                      </a:lnTo>
                      <a:lnTo>
                        <a:pt x="62" y="119"/>
                      </a:lnTo>
                      <a:lnTo>
                        <a:pt x="61" y="123"/>
                      </a:lnTo>
                      <a:lnTo>
                        <a:pt x="56" y="123"/>
                      </a:lnTo>
                      <a:lnTo>
                        <a:pt x="50" y="123"/>
                      </a:lnTo>
                      <a:lnTo>
                        <a:pt x="44" y="123"/>
                      </a:lnTo>
                      <a:lnTo>
                        <a:pt x="0" y="0"/>
                      </a:lnTo>
                    </a:path>
                  </a:pathLst>
                </a:custGeom>
                <a:solidFill>
                  <a:srgbClr val="E00000"/>
                </a:solidFill>
                <a:ln w="9525" cap="rnd">
                  <a:noFill/>
                  <a:round/>
                  <a:headEnd/>
                  <a:tailEnd/>
                </a:ln>
              </p:spPr>
              <p:txBody>
                <a:bodyPr/>
                <a:lstStyle/>
                <a:p>
                  <a:endParaRPr lang="en-US">
                    <a:latin typeface="Cambria" panose="02040503050406030204" pitchFamily="18" charset="0"/>
                  </a:endParaRPr>
                </a:p>
              </p:txBody>
            </p:sp>
            <p:sp>
              <p:nvSpPr>
                <p:cNvPr id="77" name="Freeform 104"/>
                <p:cNvSpPr>
                  <a:spLocks/>
                </p:cNvSpPr>
                <p:nvPr/>
              </p:nvSpPr>
              <p:spPr bwMode="auto">
                <a:xfrm>
                  <a:off x="454" y="2243"/>
                  <a:ext cx="64" cy="105"/>
                </a:xfrm>
                <a:custGeom>
                  <a:avLst/>
                  <a:gdLst>
                    <a:gd name="T0" fmla="*/ 63 w 64"/>
                    <a:gd name="T1" fmla="*/ 0 h 105"/>
                    <a:gd name="T2" fmla="*/ 0 w 64"/>
                    <a:gd name="T3" fmla="*/ 94 h 105"/>
                    <a:gd name="T4" fmla="*/ 0 w 64"/>
                    <a:gd name="T5" fmla="*/ 99 h 105"/>
                    <a:gd name="T6" fmla="*/ 3 w 64"/>
                    <a:gd name="T7" fmla="*/ 104 h 105"/>
                    <a:gd name="T8" fmla="*/ 8 w 64"/>
                    <a:gd name="T9" fmla="*/ 104 h 105"/>
                    <a:gd name="T10" fmla="*/ 14 w 64"/>
                    <a:gd name="T11" fmla="*/ 104 h 105"/>
                    <a:gd name="T12" fmla="*/ 19 w 64"/>
                    <a:gd name="T13" fmla="*/ 102 h 105"/>
                    <a:gd name="T14" fmla="*/ 63 w 64"/>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05"/>
                    <a:gd name="T26" fmla="*/ 64 w 64"/>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05">
                      <a:moveTo>
                        <a:pt x="63" y="0"/>
                      </a:moveTo>
                      <a:lnTo>
                        <a:pt x="0" y="94"/>
                      </a:lnTo>
                      <a:lnTo>
                        <a:pt x="0" y="99"/>
                      </a:lnTo>
                      <a:lnTo>
                        <a:pt x="3" y="104"/>
                      </a:lnTo>
                      <a:lnTo>
                        <a:pt x="8" y="104"/>
                      </a:lnTo>
                      <a:lnTo>
                        <a:pt x="14" y="104"/>
                      </a:lnTo>
                      <a:lnTo>
                        <a:pt x="19" y="102"/>
                      </a:lnTo>
                      <a:lnTo>
                        <a:pt x="63" y="0"/>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78" name="Freeform 105"/>
                <p:cNvSpPr>
                  <a:spLocks/>
                </p:cNvSpPr>
                <p:nvPr/>
              </p:nvSpPr>
              <p:spPr bwMode="auto">
                <a:xfrm>
                  <a:off x="336" y="2235"/>
                  <a:ext cx="184" cy="23"/>
                </a:xfrm>
                <a:custGeom>
                  <a:avLst/>
                  <a:gdLst>
                    <a:gd name="T0" fmla="*/ 183 w 184"/>
                    <a:gd name="T1" fmla="*/ 8 h 23"/>
                    <a:gd name="T2" fmla="*/ 15 w 184"/>
                    <a:gd name="T3" fmla="*/ 0 h 23"/>
                    <a:gd name="T4" fmla="*/ 11 w 184"/>
                    <a:gd name="T5" fmla="*/ 0 h 23"/>
                    <a:gd name="T6" fmla="*/ 6 w 184"/>
                    <a:gd name="T7" fmla="*/ 1 h 23"/>
                    <a:gd name="T8" fmla="*/ 3 w 184"/>
                    <a:gd name="T9" fmla="*/ 5 h 23"/>
                    <a:gd name="T10" fmla="*/ 0 w 184"/>
                    <a:gd name="T11" fmla="*/ 9 h 23"/>
                    <a:gd name="T12" fmla="*/ 1 w 184"/>
                    <a:gd name="T13" fmla="*/ 15 h 23"/>
                    <a:gd name="T14" fmla="*/ 5 w 184"/>
                    <a:gd name="T15" fmla="*/ 19 h 23"/>
                    <a:gd name="T16" fmla="*/ 10 w 184"/>
                    <a:gd name="T17" fmla="*/ 22 h 23"/>
                    <a:gd name="T18" fmla="*/ 15 w 184"/>
                    <a:gd name="T19" fmla="*/ 22 h 23"/>
                    <a:gd name="T20" fmla="*/ 183 w 184"/>
                    <a:gd name="T21" fmla="*/ 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23"/>
                    <a:gd name="T35" fmla="*/ 184 w 18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23">
                      <a:moveTo>
                        <a:pt x="183" y="8"/>
                      </a:moveTo>
                      <a:lnTo>
                        <a:pt x="15" y="0"/>
                      </a:lnTo>
                      <a:lnTo>
                        <a:pt x="11" y="0"/>
                      </a:lnTo>
                      <a:lnTo>
                        <a:pt x="6" y="1"/>
                      </a:lnTo>
                      <a:lnTo>
                        <a:pt x="3" y="5"/>
                      </a:lnTo>
                      <a:lnTo>
                        <a:pt x="0" y="9"/>
                      </a:lnTo>
                      <a:lnTo>
                        <a:pt x="1" y="15"/>
                      </a:lnTo>
                      <a:lnTo>
                        <a:pt x="5" y="19"/>
                      </a:lnTo>
                      <a:lnTo>
                        <a:pt x="10" y="22"/>
                      </a:lnTo>
                      <a:lnTo>
                        <a:pt x="15" y="22"/>
                      </a:lnTo>
                      <a:lnTo>
                        <a:pt x="183" y="8"/>
                      </a:lnTo>
                    </a:path>
                  </a:pathLst>
                </a:custGeom>
                <a:solidFill>
                  <a:srgbClr val="FFA040"/>
                </a:solidFill>
                <a:ln w="9525" cap="rnd">
                  <a:noFill/>
                  <a:round/>
                  <a:headEnd/>
                  <a:tailEnd/>
                </a:ln>
              </p:spPr>
              <p:txBody>
                <a:bodyPr/>
                <a:lstStyle/>
                <a:p>
                  <a:endParaRPr lang="en-US">
                    <a:latin typeface="Cambria" panose="02040503050406030204" pitchFamily="18" charset="0"/>
                  </a:endParaRPr>
                </a:p>
              </p:txBody>
            </p:sp>
            <p:sp>
              <p:nvSpPr>
                <p:cNvPr id="79" name="Freeform 106"/>
                <p:cNvSpPr>
                  <a:spLocks/>
                </p:cNvSpPr>
                <p:nvPr/>
              </p:nvSpPr>
              <p:spPr bwMode="auto">
                <a:xfrm>
                  <a:off x="523" y="2243"/>
                  <a:ext cx="183" cy="23"/>
                </a:xfrm>
                <a:custGeom>
                  <a:avLst/>
                  <a:gdLst>
                    <a:gd name="T0" fmla="*/ 0 w 183"/>
                    <a:gd name="T1" fmla="*/ 0 h 23"/>
                    <a:gd name="T2" fmla="*/ 167 w 183"/>
                    <a:gd name="T3" fmla="*/ 0 h 23"/>
                    <a:gd name="T4" fmla="*/ 172 w 183"/>
                    <a:gd name="T5" fmla="*/ 0 h 23"/>
                    <a:gd name="T6" fmla="*/ 177 w 183"/>
                    <a:gd name="T7" fmla="*/ 2 h 23"/>
                    <a:gd name="T8" fmla="*/ 180 w 183"/>
                    <a:gd name="T9" fmla="*/ 4 h 23"/>
                    <a:gd name="T10" fmla="*/ 182 w 183"/>
                    <a:gd name="T11" fmla="*/ 10 h 23"/>
                    <a:gd name="T12" fmla="*/ 182 w 183"/>
                    <a:gd name="T13" fmla="*/ 16 h 23"/>
                    <a:gd name="T14" fmla="*/ 178 w 183"/>
                    <a:gd name="T15" fmla="*/ 20 h 23"/>
                    <a:gd name="T16" fmla="*/ 172 w 183"/>
                    <a:gd name="T17" fmla="*/ 22 h 23"/>
                    <a:gd name="T18" fmla="*/ 168 w 183"/>
                    <a:gd name="T19" fmla="*/ 22 h 23"/>
                    <a:gd name="T20" fmla="*/ 0 w 18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
                    <a:gd name="T34" fmla="*/ 0 h 23"/>
                    <a:gd name="T35" fmla="*/ 183 w 18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 h="23">
                      <a:moveTo>
                        <a:pt x="0" y="0"/>
                      </a:moveTo>
                      <a:lnTo>
                        <a:pt x="167" y="0"/>
                      </a:lnTo>
                      <a:lnTo>
                        <a:pt x="172" y="0"/>
                      </a:lnTo>
                      <a:lnTo>
                        <a:pt x="177" y="2"/>
                      </a:lnTo>
                      <a:lnTo>
                        <a:pt x="180" y="4"/>
                      </a:lnTo>
                      <a:lnTo>
                        <a:pt x="182" y="10"/>
                      </a:lnTo>
                      <a:lnTo>
                        <a:pt x="182" y="16"/>
                      </a:lnTo>
                      <a:lnTo>
                        <a:pt x="178" y="20"/>
                      </a:lnTo>
                      <a:lnTo>
                        <a:pt x="172" y="22"/>
                      </a:lnTo>
                      <a:lnTo>
                        <a:pt x="168" y="22"/>
                      </a:lnTo>
                      <a:lnTo>
                        <a:pt x="0" y="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80" name="Freeform 107"/>
                <p:cNvSpPr>
                  <a:spLocks/>
                </p:cNvSpPr>
                <p:nvPr/>
              </p:nvSpPr>
              <p:spPr bwMode="auto">
                <a:xfrm>
                  <a:off x="517" y="2073"/>
                  <a:ext cx="14" cy="171"/>
                </a:xfrm>
                <a:custGeom>
                  <a:avLst/>
                  <a:gdLst>
                    <a:gd name="T0" fmla="*/ 5 w 14"/>
                    <a:gd name="T1" fmla="*/ 170 h 171"/>
                    <a:gd name="T2" fmla="*/ 0 w 14"/>
                    <a:gd name="T3" fmla="*/ 14 h 171"/>
                    <a:gd name="T4" fmla="*/ 0 w 14"/>
                    <a:gd name="T5" fmla="*/ 9 h 171"/>
                    <a:gd name="T6" fmla="*/ 0 w 14"/>
                    <a:gd name="T7" fmla="*/ 6 h 171"/>
                    <a:gd name="T8" fmla="*/ 2 w 14"/>
                    <a:gd name="T9" fmla="*/ 2 h 171"/>
                    <a:gd name="T10" fmla="*/ 5 w 14"/>
                    <a:gd name="T11" fmla="*/ 0 h 171"/>
                    <a:gd name="T12" fmla="*/ 9 w 14"/>
                    <a:gd name="T13" fmla="*/ 0 h 171"/>
                    <a:gd name="T14" fmla="*/ 12 w 14"/>
                    <a:gd name="T15" fmla="*/ 5 h 171"/>
                    <a:gd name="T16" fmla="*/ 13 w 14"/>
                    <a:gd name="T17" fmla="*/ 9 h 171"/>
                    <a:gd name="T18" fmla="*/ 13 w 14"/>
                    <a:gd name="T19" fmla="*/ 13 h 171"/>
                    <a:gd name="T20" fmla="*/ 5 w 14"/>
                    <a:gd name="T21" fmla="*/ 170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71"/>
                    <a:gd name="T35" fmla="*/ 14 w 14"/>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71">
                      <a:moveTo>
                        <a:pt x="5" y="170"/>
                      </a:moveTo>
                      <a:lnTo>
                        <a:pt x="0" y="14"/>
                      </a:lnTo>
                      <a:lnTo>
                        <a:pt x="0" y="9"/>
                      </a:lnTo>
                      <a:lnTo>
                        <a:pt x="0" y="6"/>
                      </a:lnTo>
                      <a:lnTo>
                        <a:pt x="2" y="2"/>
                      </a:lnTo>
                      <a:lnTo>
                        <a:pt x="5" y="0"/>
                      </a:lnTo>
                      <a:lnTo>
                        <a:pt x="9" y="0"/>
                      </a:lnTo>
                      <a:lnTo>
                        <a:pt x="12" y="5"/>
                      </a:lnTo>
                      <a:lnTo>
                        <a:pt x="13" y="9"/>
                      </a:lnTo>
                      <a:lnTo>
                        <a:pt x="13" y="13"/>
                      </a:lnTo>
                      <a:lnTo>
                        <a:pt x="5" y="17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81" name="Freeform 108"/>
                <p:cNvSpPr>
                  <a:spLocks/>
                </p:cNvSpPr>
                <p:nvPr/>
              </p:nvSpPr>
              <p:spPr bwMode="auto">
                <a:xfrm>
                  <a:off x="509" y="2243"/>
                  <a:ext cx="15" cy="171"/>
                </a:xfrm>
                <a:custGeom>
                  <a:avLst/>
                  <a:gdLst>
                    <a:gd name="T0" fmla="*/ 5 w 15"/>
                    <a:gd name="T1" fmla="*/ 0 h 171"/>
                    <a:gd name="T2" fmla="*/ 0 w 15"/>
                    <a:gd name="T3" fmla="*/ 156 h 171"/>
                    <a:gd name="T4" fmla="*/ 0 w 15"/>
                    <a:gd name="T5" fmla="*/ 160 h 171"/>
                    <a:gd name="T6" fmla="*/ 1 w 15"/>
                    <a:gd name="T7" fmla="*/ 165 h 171"/>
                    <a:gd name="T8" fmla="*/ 3 w 15"/>
                    <a:gd name="T9" fmla="*/ 168 h 171"/>
                    <a:gd name="T10" fmla="*/ 6 w 15"/>
                    <a:gd name="T11" fmla="*/ 170 h 171"/>
                    <a:gd name="T12" fmla="*/ 10 w 15"/>
                    <a:gd name="T13" fmla="*/ 170 h 171"/>
                    <a:gd name="T14" fmla="*/ 13 w 15"/>
                    <a:gd name="T15" fmla="*/ 166 h 171"/>
                    <a:gd name="T16" fmla="*/ 14 w 15"/>
                    <a:gd name="T17" fmla="*/ 161 h 171"/>
                    <a:gd name="T18" fmla="*/ 14 w 15"/>
                    <a:gd name="T19" fmla="*/ 156 h 171"/>
                    <a:gd name="T20" fmla="*/ 5 w 15"/>
                    <a:gd name="T21" fmla="*/ 0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71"/>
                    <a:gd name="T35" fmla="*/ 15 w 15"/>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71">
                      <a:moveTo>
                        <a:pt x="5" y="0"/>
                      </a:moveTo>
                      <a:lnTo>
                        <a:pt x="0" y="156"/>
                      </a:lnTo>
                      <a:lnTo>
                        <a:pt x="0" y="160"/>
                      </a:lnTo>
                      <a:lnTo>
                        <a:pt x="1" y="165"/>
                      </a:lnTo>
                      <a:lnTo>
                        <a:pt x="3" y="168"/>
                      </a:lnTo>
                      <a:lnTo>
                        <a:pt x="6" y="170"/>
                      </a:lnTo>
                      <a:lnTo>
                        <a:pt x="10" y="170"/>
                      </a:lnTo>
                      <a:lnTo>
                        <a:pt x="13" y="166"/>
                      </a:lnTo>
                      <a:lnTo>
                        <a:pt x="14" y="161"/>
                      </a:lnTo>
                      <a:lnTo>
                        <a:pt x="14" y="156"/>
                      </a:lnTo>
                      <a:lnTo>
                        <a:pt x="5" y="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82" name="Oval 109"/>
                <p:cNvSpPr>
                  <a:spLocks noChangeArrowheads="1"/>
                </p:cNvSpPr>
                <p:nvPr/>
              </p:nvSpPr>
              <p:spPr bwMode="auto">
                <a:xfrm>
                  <a:off x="352" y="2117"/>
                  <a:ext cx="14" cy="14"/>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3" name="Oval 110"/>
                <p:cNvSpPr>
                  <a:spLocks noChangeArrowheads="1"/>
                </p:cNvSpPr>
                <p:nvPr/>
              </p:nvSpPr>
              <p:spPr bwMode="auto">
                <a:xfrm>
                  <a:off x="463" y="2204"/>
                  <a:ext cx="14" cy="14"/>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4" name="Oval 111"/>
                <p:cNvSpPr>
                  <a:spLocks noChangeArrowheads="1"/>
                </p:cNvSpPr>
                <p:nvPr/>
              </p:nvSpPr>
              <p:spPr bwMode="auto">
                <a:xfrm>
                  <a:off x="631" y="2080"/>
                  <a:ext cx="14" cy="15"/>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5" name="Oval 112"/>
                <p:cNvSpPr>
                  <a:spLocks noChangeArrowheads="1"/>
                </p:cNvSpPr>
                <p:nvPr/>
              </p:nvSpPr>
              <p:spPr bwMode="auto">
                <a:xfrm>
                  <a:off x="685" y="2285"/>
                  <a:ext cx="8" cy="7"/>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6" name="Oval 113"/>
                <p:cNvSpPr>
                  <a:spLocks noChangeArrowheads="1"/>
                </p:cNvSpPr>
                <p:nvPr/>
              </p:nvSpPr>
              <p:spPr bwMode="auto">
                <a:xfrm>
                  <a:off x="665" y="2328"/>
                  <a:ext cx="10" cy="8"/>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7" name="Oval 114"/>
                <p:cNvSpPr>
                  <a:spLocks noChangeArrowheads="1"/>
                </p:cNvSpPr>
                <p:nvPr/>
              </p:nvSpPr>
              <p:spPr bwMode="auto">
                <a:xfrm>
                  <a:off x="496" y="2312"/>
                  <a:ext cx="11" cy="11"/>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8" name="Oval 115"/>
                <p:cNvSpPr>
                  <a:spLocks noChangeArrowheads="1"/>
                </p:cNvSpPr>
                <p:nvPr/>
              </p:nvSpPr>
              <p:spPr bwMode="auto">
                <a:xfrm>
                  <a:off x="544" y="2206"/>
                  <a:ext cx="11" cy="10"/>
                </a:xfrm>
                <a:prstGeom prst="ellipse">
                  <a:avLst/>
                </a:prstGeom>
                <a:solidFill>
                  <a:srgbClr val="FF0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89" name="Oval 116"/>
                <p:cNvSpPr>
                  <a:spLocks noChangeArrowheads="1"/>
                </p:cNvSpPr>
                <p:nvPr/>
              </p:nvSpPr>
              <p:spPr bwMode="auto">
                <a:xfrm>
                  <a:off x="520" y="2263"/>
                  <a:ext cx="12" cy="11"/>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90" name="Oval 117"/>
                <p:cNvSpPr>
                  <a:spLocks noChangeArrowheads="1"/>
                </p:cNvSpPr>
                <p:nvPr/>
              </p:nvSpPr>
              <p:spPr bwMode="auto">
                <a:xfrm>
                  <a:off x="526" y="2369"/>
                  <a:ext cx="6" cy="12"/>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91" name="Oval 118"/>
                <p:cNvSpPr>
                  <a:spLocks noChangeArrowheads="1"/>
                </p:cNvSpPr>
                <p:nvPr/>
              </p:nvSpPr>
              <p:spPr bwMode="auto">
                <a:xfrm>
                  <a:off x="416" y="2227"/>
                  <a:ext cx="11" cy="11"/>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92" name="Oval 119"/>
                <p:cNvSpPr>
                  <a:spLocks noChangeArrowheads="1"/>
                </p:cNvSpPr>
                <p:nvPr/>
              </p:nvSpPr>
              <p:spPr bwMode="auto">
                <a:xfrm>
                  <a:off x="527" y="2038"/>
                  <a:ext cx="10" cy="11"/>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93" name="Oval 120"/>
                <p:cNvSpPr>
                  <a:spLocks noChangeArrowheads="1"/>
                </p:cNvSpPr>
                <p:nvPr/>
              </p:nvSpPr>
              <p:spPr bwMode="auto">
                <a:xfrm>
                  <a:off x="355" y="2351"/>
                  <a:ext cx="11" cy="11"/>
                </a:xfrm>
                <a:prstGeom prst="ellipse">
                  <a:avLst/>
                </a:prstGeom>
                <a:solidFill>
                  <a:srgbClr val="FFFF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94" name="Freeform 121"/>
                <p:cNvSpPr>
                  <a:spLocks/>
                </p:cNvSpPr>
                <p:nvPr/>
              </p:nvSpPr>
              <p:spPr bwMode="auto">
                <a:xfrm>
                  <a:off x="385" y="2179"/>
                  <a:ext cx="139" cy="65"/>
                </a:xfrm>
                <a:custGeom>
                  <a:avLst/>
                  <a:gdLst>
                    <a:gd name="T0" fmla="*/ 138 w 139"/>
                    <a:gd name="T1" fmla="*/ 64 h 65"/>
                    <a:gd name="T2" fmla="*/ 5 w 139"/>
                    <a:gd name="T3" fmla="*/ 22 h 65"/>
                    <a:gd name="T4" fmla="*/ 2 w 139"/>
                    <a:gd name="T5" fmla="*/ 18 h 65"/>
                    <a:gd name="T6" fmla="*/ 0 w 139"/>
                    <a:gd name="T7" fmla="*/ 10 h 65"/>
                    <a:gd name="T8" fmla="*/ 2 w 139"/>
                    <a:gd name="T9" fmla="*/ 5 h 65"/>
                    <a:gd name="T10" fmla="*/ 7 w 139"/>
                    <a:gd name="T11" fmla="*/ 1 h 65"/>
                    <a:gd name="T12" fmla="*/ 14 w 139"/>
                    <a:gd name="T13" fmla="*/ 0 h 65"/>
                    <a:gd name="T14" fmla="*/ 21 w 139"/>
                    <a:gd name="T15" fmla="*/ 2 h 65"/>
                    <a:gd name="T16" fmla="*/ 138 w 139"/>
                    <a:gd name="T17" fmla="*/ 64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65"/>
                    <a:gd name="T29" fmla="*/ 139 w 13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65">
                      <a:moveTo>
                        <a:pt x="138" y="64"/>
                      </a:moveTo>
                      <a:lnTo>
                        <a:pt x="5" y="22"/>
                      </a:lnTo>
                      <a:lnTo>
                        <a:pt x="2" y="18"/>
                      </a:lnTo>
                      <a:lnTo>
                        <a:pt x="0" y="10"/>
                      </a:lnTo>
                      <a:lnTo>
                        <a:pt x="2" y="5"/>
                      </a:lnTo>
                      <a:lnTo>
                        <a:pt x="7" y="1"/>
                      </a:lnTo>
                      <a:lnTo>
                        <a:pt x="14" y="0"/>
                      </a:lnTo>
                      <a:lnTo>
                        <a:pt x="21" y="2"/>
                      </a:lnTo>
                      <a:lnTo>
                        <a:pt x="138" y="64"/>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95" name="Freeform 122"/>
                <p:cNvSpPr>
                  <a:spLocks/>
                </p:cNvSpPr>
                <p:nvPr/>
              </p:nvSpPr>
              <p:spPr bwMode="auto">
                <a:xfrm>
                  <a:off x="523" y="2199"/>
                  <a:ext cx="102" cy="45"/>
                </a:xfrm>
                <a:custGeom>
                  <a:avLst/>
                  <a:gdLst>
                    <a:gd name="T0" fmla="*/ 0 w 102"/>
                    <a:gd name="T1" fmla="*/ 44 h 45"/>
                    <a:gd name="T2" fmla="*/ 97 w 102"/>
                    <a:gd name="T3" fmla="*/ 16 h 45"/>
                    <a:gd name="T4" fmla="*/ 101 w 102"/>
                    <a:gd name="T5" fmla="*/ 12 h 45"/>
                    <a:gd name="T6" fmla="*/ 101 w 102"/>
                    <a:gd name="T7" fmla="*/ 8 h 45"/>
                    <a:gd name="T8" fmla="*/ 100 w 102"/>
                    <a:gd name="T9" fmla="*/ 4 h 45"/>
                    <a:gd name="T10" fmla="*/ 97 w 102"/>
                    <a:gd name="T11" fmla="*/ 1 h 45"/>
                    <a:gd name="T12" fmla="*/ 92 w 102"/>
                    <a:gd name="T13" fmla="*/ 0 h 45"/>
                    <a:gd name="T14" fmla="*/ 86 w 102"/>
                    <a:gd name="T15" fmla="*/ 2 h 45"/>
                    <a:gd name="T16" fmla="*/ 0 w 102"/>
                    <a:gd name="T17" fmla="*/ 4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45"/>
                    <a:gd name="T29" fmla="*/ 102 w 102"/>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45">
                      <a:moveTo>
                        <a:pt x="0" y="44"/>
                      </a:moveTo>
                      <a:lnTo>
                        <a:pt x="97" y="16"/>
                      </a:lnTo>
                      <a:lnTo>
                        <a:pt x="101" y="12"/>
                      </a:lnTo>
                      <a:lnTo>
                        <a:pt x="101" y="8"/>
                      </a:lnTo>
                      <a:lnTo>
                        <a:pt x="100" y="4"/>
                      </a:lnTo>
                      <a:lnTo>
                        <a:pt x="97" y="1"/>
                      </a:lnTo>
                      <a:lnTo>
                        <a:pt x="92" y="0"/>
                      </a:lnTo>
                      <a:lnTo>
                        <a:pt x="86" y="2"/>
                      </a:lnTo>
                      <a:lnTo>
                        <a:pt x="0" y="44"/>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96" name="Freeform 123"/>
                <p:cNvSpPr>
                  <a:spLocks/>
                </p:cNvSpPr>
                <p:nvPr/>
              </p:nvSpPr>
              <p:spPr bwMode="auto">
                <a:xfrm>
                  <a:off x="522" y="2244"/>
                  <a:ext cx="105" cy="40"/>
                </a:xfrm>
                <a:custGeom>
                  <a:avLst/>
                  <a:gdLst>
                    <a:gd name="T0" fmla="*/ 0 w 105"/>
                    <a:gd name="T1" fmla="*/ 0 h 40"/>
                    <a:gd name="T2" fmla="*/ 101 w 105"/>
                    <a:gd name="T3" fmla="*/ 25 h 40"/>
                    <a:gd name="T4" fmla="*/ 103 w 105"/>
                    <a:gd name="T5" fmla="*/ 28 h 40"/>
                    <a:gd name="T6" fmla="*/ 104 w 105"/>
                    <a:gd name="T7" fmla="*/ 33 h 40"/>
                    <a:gd name="T8" fmla="*/ 103 w 105"/>
                    <a:gd name="T9" fmla="*/ 35 h 40"/>
                    <a:gd name="T10" fmla="*/ 99 w 105"/>
                    <a:gd name="T11" fmla="*/ 38 h 40"/>
                    <a:gd name="T12" fmla="*/ 95 w 105"/>
                    <a:gd name="T13" fmla="*/ 39 h 40"/>
                    <a:gd name="T14" fmla="*/ 89 w 105"/>
                    <a:gd name="T15" fmla="*/ 37 h 40"/>
                    <a:gd name="T16" fmla="*/ 0 w 105"/>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40"/>
                    <a:gd name="T29" fmla="*/ 105 w 105"/>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40">
                      <a:moveTo>
                        <a:pt x="0" y="0"/>
                      </a:moveTo>
                      <a:lnTo>
                        <a:pt x="101" y="25"/>
                      </a:lnTo>
                      <a:lnTo>
                        <a:pt x="103" y="28"/>
                      </a:lnTo>
                      <a:lnTo>
                        <a:pt x="104" y="33"/>
                      </a:lnTo>
                      <a:lnTo>
                        <a:pt x="103" y="35"/>
                      </a:lnTo>
                      <a:lnTo>
                        <a:pt x="99" y="38"/>
                      </a:lnTo>
                      <a:lnTo>
                        <a:pt x="95" y="39"/>
                      </a:lnTo>
                      <a:lnTo>
                        <a:pt x="89" y="37"/>
                      </a:lnTo>
                      <a:lnTo>
                        <a:pt x="0" y="0"/>
                      </a:lnTo>
                    </a:path>
                  </a:pathLst>
                </a:custGeom>
                <a:solidFill>
                  <a:srgbClr val="C06000"/>
                </a:solidFill>
                <a:ln w="9525" cap="rnd">
                  <a:noFill/>
                  <a:round/>
                  <a:headEnd/>
                  <a:tailEnd/>
                </a:ln>
              </p:spPr>
              <p:txBody>
                <a:bodyPr/>
                <a:lstStyle/>
                <a:p>
                  <a:endParaRPr lang="en-US">
                    <a:latin typeface="Cambria" panose="02040503050406030204" pitchFamily="18" charset="0"/>
                  </a:endParaRPr>
                </a:p>
              </p:txBody>
            </p:sp>
            <p:sp>
              <p:nvSpPr>
                <p:cNvPr id="97" name="Freeform 124"/>
                <p:cNvSpPr>
                  <a:spLocks/>
                </p:cNvSpPr>
                <p:nvPr/>
              </p:nvSpPr>
              <p:spPr bwMode="auto">
                <a:xfrm>
                  <a:off x="409" y="2243"/>
                  <a:ext cx="115" cy="124"/>
                </a:xfrm>
                <a:custGeom>
                  <a:avLst/>
                  <a:gdLst>
                    <a:gd name="T0" fmla="*/ 114 w 115"/>
                    <a:gd name="T1" fmla="*/ 0 h 124"/>
                    <a:gd name="T2" fmla="*/ 5 w 115"/>
                    <a:gd name="T3" fmla="*/ 106 h 124"/>
                    <a:gd name="T4" fmla="*/ 0 w 115"/>
                    <a:gd name="T5" fmla="*/ 112 h 124"/>
                    <a:gd name="T6" fmla="*/ 0 w 115"/>
                    <a:gd name="T7" fmla="*/ 117 h 124"/>
                    <a:gd name="T8" fmla="*/ 4 w 115"/>
                    <a:gd name="T9" fmla="*/ 123 h 124"/>
                    <a:gd name="T10" fmla="*/ 9 w 115"/>
                    <a:gd name="T11" fmla="*/ 123 h 124"/>
                    <a:gd name="T12" fmla="*/ 15 w 115"/>
                    <a:gd name="T13" fmla="*/ 123 h 124"/>
                    <a:gd name="T14" fmla="*/ 19 w 115"/>
                    <a:gd name="T15" fmla="*/ 122 h 124"/>
                    <a:gd name="T16" fmla="*/ 22 w 115"/>
                    <a:gd name="T17" fmla="*/ 117 h 124"/>
                    <a:gd name="T18" fmla="*/ 114 w 115"/>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4"/>
                    <a:gd name="T32" fmla="*/ 115 w 115"/>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4">
                      <a:moveTo>
                        <a:pt x="114" y="0"/>
                      </a:moveTo>
                      <a:lnTo>
                        <a:pt x="5" y="106"/>
                      </a:lnTo>
                      <a:lnTo>
                        <a:pt x="0" y="112"/>
                      </a:lnTo>
                      <a:lnTo>
                        <a:pt x="0" y="117"/>
                      </a:lnTo>
                      <a:lnTo>
                        <a:pt x="4" y="123"/>
                      </a:lnTo>
                      <a:lnTo>
                        <a:pt x="9" y="123"/>
                      </a:lnTo>
                      <a:lnTo>
                        <a:pt x="15" y="123"/>
                      </a:lnTo>
                      <a:lnTo>
                        <a:pt x="19" y="122"/>
                      </a:lnTo>
                      <a:lnTo>
                        <a:pt x="22" y="117"/>
                      </a:lnTo>
                      <a:lnTo>
                        <a:pt x="114" y="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98" name="Freeform 125"/>
                <p:cNvSpPr>
                  <a:spLocks/>
                </p:cNvSpPr>
                <p:nvPr/>
              </p:nvSpPr>
              <p:spPr bwMode="auto">
                <a:xfrm>
                  <a:off x="399" y="2106"/>
                  <a:ext cx="125" cy="138"/>
                </a:xfrm>
                <a:custGeom>
                  <a:avLst/>
                  <a:gdLst>
                    <a:gd name="T0" fmla="*/ 124 w 125"/>
                    <a:gd name="T1" fmla="*/ 137 h 138"/>
                    <a:gd name="T2" fmla="*/ 9 w 125"/>
                    <a:gd name="T3" fmla="*/ 19 h 138"/>
                    <a:gd name="T4" fmla="*/ 0 w 125"/>
                    <a:gd name="T5" fmla="*/ 8 h 138"/>
                    <a:gd name="T6" fmla="*/ 2 w 125"/>
                    <a:gd name="T7" fmla="*/ 4 h 138"/>
                    <a:gd name="T8" fmla="*/ 5 w 125"/>
                    <a:gd name="T9" fmla="*/ 1 h 138"/>
                    <a:gd name="T10" fmla="*/ 14 w 125"/>
                    <a:gd name="T11" fmla="*/ 0 h 138"/>
                    <a:gd name="T12" fmla="*/ 19 w 125"/>
                    <a:gd name="T13" fmla="*/ 0 h 138"/>
                    <a:gd name="T14" fmla="*/ 25 w 125"/>
                    <a:gd name="T15" fmla="*/ 2 h 138"/>
                    <a:gd name="T16" fmla="*/ 26 w 125"/>
                    <a:gd name="T17" fmla="*/ 8 h 138"/>
                    <a:gd name="T18" fmla="*/ 124 w 125"/>
                    <a:gd name="T19" fmla="*/ 137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38"/>
                    <a:gd name="T32" fmla="*/ 125 w 125"/>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38">
                      <a:moveTo>
                        <a:pt x="124" y="137"/>
                      </a:moveTo>
                      <a:lnTo>
                        <a:pt x="9" y="19"/>
                      </a:lnTo>
                      <a:lnTo>
                        <a:pt x="0" y="8"/>
                      </a:lnTo>
                      <a:lnTo>
                        <a:pt x="2" y="4"/>
                      </a:lnTo>
                      <a:lnTo>
                        <a:pt x="5" y="1"/>
                      </a:lnTo>
                      <a:lnTo>
                        <a:pt x="14" y="0"/>
                      </a:lnTo>
                      <a:lnTo>
                        <a:pt x="19" y="0"/>
                      </a:lnTo>
                      <a:lnTo>
                        <a:pt x="25" y="2"/>
                      </a:lnTo>
                      <a:lnTo>
                        <a:pt x="26" y="8"/>
                      </a:lnTo>
                      <a:lnTo>
                        <a:pt x="124" y="137"/>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99" name="Freeform 126"/>
                <p:cNvSpPr>
                  <a:spLocks/>
                </p:cNvSpPr>
                <p:nvPr/>
              </p:nvSpPr>
              <p:spPr bwMode="auto">
                <a:xfrm>
                  <a:off x="517" y="2106"/>
                  <a:ext cx="97" cy="138"/>
                </a:xfrm>
                <a:custGeom>
                  <a:avLst/>
                  <a:gdLst>
                    <a:gd name="T0" fmla="*/ 0 w 97"/>
                    <a:gd name="T1" fmla="*/ 137 h 138"/>
                    <a:gd name="T2" fmla="*/ 90 w 97"/>
                    <a:gd name="T3" fmla="*/ 18 h 138"/>
                    <a:gd name="T4" fmla="*/ 96 w 97"/>
                    <a:gd name="T5" fmla="*/ 8 h 138"/>
                    <a:gd name="T6" fmla="*/ 96 w 97"/>
                    <a:gd name="T7" fmla="*/ 3 h 138"/>
                    <a:gd name="T8" fmla="*/ 93 w 97"/>
                    <a:gd name="T9" fmla="*/ 1 h 138"/>
                    <a:gd name="T10" fmla="*/ 86 w 97"/>
                    <a:gd name="T11" fmla="*/ 0 h 138"/>
                    <a:gd name="T12" fmla="*/ 83 w 97"/>
                    <a:gd name="T13" fmla="*/ 0 h 138"/>
                    <a:gd name="T14" fmla="*/ 78 w 97"/>
                    <a:gd name="T15" fmla="*/ 2 h 138"/>
                    <a:gd name="T16" fmla="*/ 77 w 97"/>
                    <a:gd name="T17" fmla="*/ 8 h 138"/>
                    <a:gd name="T18" fmla="*/ 0 w 97"/>
                    <a:gd name="T19" fmla="*/ 137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8"/>
                    <a:gd name="T32" fmla="*/ 97 w 9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8">
                      <a:moveTo>
                        <a:pt x="0" y="137"/>
                      </a:moveTo>
                      <a:lnTo>
                        <a:pt x="90" y="18"/>
                      </a:lnTo>
                      <a:lnTo>
                        <a:pt x="96" y="8"/>
                      </a:lnTo>
                      <a:lnTo>
                        <a:pt x="96" y="3"/>
                      </a:lnTo>
                      <a:lnTo>
                        <a:pt x="93" y="1"/>
                      </a:lnTo>
                      <a:lnTo>
                        <a:pt x="86" y="0"/>
                      </a:lnTo>
                      <a:lnTo>
                        <a:pt x="83" y="0"/>
                      </a:lnTo>
                      <a:lnTo>
                        <a:pt x="78" y="2"/>
                      </a:lnTo>
                      <a:lnTo>
                        <a:pt x="77" y="8"/>
                      </a:lnTo>
                      <a:lnTo>
                        <a:pt x="0" y="137"/>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100" name="Freeform 127"/>
                <p:cNvSpPr>
                  <a:spLocks/>
                </p:cNvSpPr>
                <p:nvPr/>
              </p:nvSpPr>
              <p:spPr bwMode="auto">
                <a:xfrm>
                  <a:off x="517" y="2254"/>
                  <a:ext cx="83" cy="144"/>
                </a:xfrm>
                <a:custGeom>
                  <a:avLst/>
                  <a:gdLst>
                    <a:gd name="T0" fmla="*/ 0 w 83"/>
                    <a:gd name="T1" fmla="*/ 0 h 144"/>
                    <a:gd name="T2" fmla="*/ 77 w 83"/>
                    <a:gd name="T3" fmla="*/ 124 h 144"/>
                    <a:gd name="T4" fmla="*/ 82 w 83"/>
                    <a:gd name="T5" fmla="*/ 134 h 144"/>
                    <a:gd name="T6" fmla="*/ 81 w 83"/>
                    <a:gd name="T7" fmla="*/ 139 h 144"/>
                    <a:gd name="T8" fmla="*/ 79 w 83"/>
                    <a:gd name="T9" fmla="*/ 142 h 144"/>
                    <a:gd name="T10" fmla="*/ 74 w 83"/>
                    <a:gd name="T11" fmla="*/ 143 h 144"/>
                    <a:gd name="T12" fmla="*/ 70 w 83"/>
                    <a:gd name="T13" fmla="*/ 143 h 144"/>
                    <a:gd name="T14" fmla="*/ 66 w 83"/>
                    <a:gd name="T15" fmla="*/ 141 h 144"/>
                    <a:gd name="T16" fmla="*/ 64 w 83"/>
                    <a:gd name="T17" fmla="*/ 134 h 144"/>
                    <a:gd name="T18" fmla="*/ 0 w 83"/>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44"/>
                    <a:gd name="T32" fmla="*/ 83 w 83"/>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44">
                      <a:moveTo>
                        <a:pt x="0" y="0"/>
                      </a:moveTo>
                      <a:lnTo>
                        <a:pt x="77" y="124"/>
                      </a:lnTo>
                      <a:lnTo>
                        <a:pt x="82" y="134"/>
                      </a:lnTo>
                      <a:lnTo>
                        <a:pt x="81" y="139"/>
                      </a:lnTo>
                      <a:lnTo>
                        <a:pt x="79" y="142"/>
                      </a:lnTo>
                      <a:lnTo>
                        <a:pt x="74" y="143"/>
                      </a:lnTo>
                      <a:lnTo>
                        <a:pt x="70" y="143"/>
                      </a:lnTo>
                      <a:lnTo>
                        <a:pt x="66" y="141"/>
                      </a:lnTo>
                      <a:lnTo>
                        <a:pt x="64" y="134"/>
                      </a:lnTo>
                      <a:lnTo>
                        <a:pt x="0" y="0"/>
                      </a:lnTo>
                    </a:path>
                  </a:pathLst>
                </a:custGeom>
                <a:solidFill>
                  <a:srgbClr val="A0A000"/>
                </a:solidFill>
                <a:ln w="9525" cap="rnd">
                  <a:noFill/>
                  <a:round/>
                  <a:headEnd/>
                  <a:tailEnd/>
                </a:ln>
              </p:spPr>
              <p:txBody>
                <a:bodyPr/>
                <a:lstStyle/>
                <a:p>
                  <a:endParaRPr lang="en-US">
                    <a:latin typeface="Cambria" panose="02040503050406030204" pitchFamily="18" charset="0"/>
                  </a:endParaRPr>
                </a:p>
              </p:txBody>
            </p:sp>
            <p:grpSp>
              <p:nvGrpSpPr>
                <p:cNvPr id="101" name="Group 128"/>
                <p:cNvGrpSpPr>
                  <a:grpSpLocks/>
                </p:cNvGrpSpPr>
                <p:nvPr/>
              </p:nvGrpSpPr>
              <p:grpSpPr bwMode="auto">
                <a:xfrm>
                  <a:off x="463" y="2086"/>
                  <a:ext cx="55" cy="345"/>
                  <a:chOff x="463" y="2086"/>
                  <a:chExt cx="55" cy="345"/>
                </a:xfrm>
              </p:grpSpPr>
              <p:sp>
                <p:nvSpPr>
                  <p:cNvPr id="128" name="Freeform 129"/>
                  <p:cNvSpPr>
                    <a:spLocks/>
                  </p:cNvSpPr>
                  <p:nvPr/>
                </p:nvSpPr>
                <p:spPr bwMode="auto">
                  <a:xfrm>
                    <a:off x="472" y="2086"/>
                    <a:ext cx="46" cy="157"/>
                  </a:xfrm>
                  <a:custGeom>
                    <a:avLst/>
                    <a:gdLst>
                      <a:gd name="T0" fmla="*/ 0 w 46"/>
                      <a:gd name="T1" fmla="*/ 12 h 157"/>
                      <a:gd name="T2" fmla="*/ 1 w 46"/>
                      <a:gd name="T3" fmla="*/ 3 h 157"/>
                      <a:gd name="T4" fmla="*/ 3 w 46"/>
                      <a:gd name="T5" fmla="*/ 0 h 157"/>
                      <a:gd name="T6" fmla="*/ 8 w 46"/>
                      <a:gd name="T7" fmla="*/ 0 h 157"/>
                      <a:gd name="T8" fmla="*/ 13 w 46"/>
                      <a:gd name="T9" fmla="*/ 1 h 157"/>
                      <a:gd name="T10" fmla="*/ 15 w 46"/>
                      <a:gd name="T11" fmla="*/ 5 h 157"/>
                      <a:gd name="T12" fmla="*/ 45 w 46"/>
                      <a:gd name="T13" fmla="*/ 156 h 157"/>
                      <a:gd name="T14" fmla="*/ 0 w 46"/>
                      <a:gd name="T15" fmla="*/ 12 h 15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57"/>
                      <a:gd name="T26" fmla="*/ 46 w 46"/>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57">
                        <a:moveTo>
                          <a:pt x="0" y="12"/>
                        </a:moveTo>
                        <a:lnTo>
                          <a:pt x="1" y="3"/>
                        </a:lnTo>
                        <a:lnTo>
                          <a:pt x="3" y="0"/>
                        </a:lnTo>
                        <a:lnTo>
                          <a:pt x="8" y="0"/>
                        </a:lnTo>
                        <a:lnTo>
                          <a:pt x="13" y="1"/>
                        </a:lnTo>
                        <a:lnTo>
                          <a:pt x="15" y="5"/>
                        </a:lnTo>
                        <a:lnTo>
                          <a:pt x="45" y="156"/>
                        </a:lnTo>
                        <a:lnTo>
                          <a:pt x="0" y="12"/>
                        </a:lnTo>
                      </a:path>
                    </a:pathLst>
                  </a:custGeom>
                  <a:solidFill>
                    <a:srgbClr val="FFC080"/>
                  </a:solidFill>
                  <a:ln w="9525" cap="rnd">
                    <a:noFill/>
                    <a:round/>
                    <a:headEnd/>
                    <a:tailEnd/>
                  </a:ln>
                </p:spPr>
                <p:txBody>
                  <a:bodyPr/>
                  <a:lstStyle/>
                  <a:p>
                    <a:endParaRPr lang="en-US">
                      <a:latin typeface="Cambria" panose="02040503050406030204" pitchFamily="18" charset="0"/>
                    </a:endParaRPr>
                  </a:p>
                </p:txBody>
              </p:sp>
              <p:sp>
                <p:nvSpPr>
                  <p:cNvPr id="129" name="Freeform 130"/>
                  <p:cNvSpPr>
                    <a:spLocks/>
                  </p:cNvSpPr>
                  <p:nvPr/>
                </p:nvSpPr>
                <p:spPr bwMode="auto">
                  <a:xfrm>
                    <a:off x="463" y="2242"/>
                    <a:ext cx="55" cy="189"/>
                  </a:xfrm>
                  <a:custGeom>
                    <a:avLst/>
                    <a:gdLst>
                      <a:gd name="T0" fmla="*/ 0 w 55"/>
                      <a:gd name="T1" fmla="*/ 173 h 189"/>
                      <a:gd name="T2" fmla="*/ 0 w 55"/>
                      <a:gd name="T3" fmla="*/ 184 h 189"/>
                      <a:gd name="T4" fmla="*/ 4 w 55"/>
                      <a:gd name="T5" fmla="*/ 188 h 189"/>
                      <a:gd name="T6" fmla="*/ 10 w 55"/>
                      <a:gd name="T7" fmla="*/ 188 h 189"/>
                      <a:gd name="T8" fmla="*/ 15 w 55"/>
                      <a:gd name="T9" fmla="*/ 186 h 189"/>
                      <a:gd name="T10" fmla="*/ 18 w 55"/>
                      <a:gd name="T11" fmla="*/ 183 h 189"/>
                      <a:gd name="T12" fmla="*/ 54 w 55"/>
                      <a:gd name="T13" fmla="*/ 0 h 189"/>
                      <a:gd name="T14" fmla="*/ 0 w 55"/>
                      <a:gd name="T15" fmla="*/ 173 h 18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89"/>
                      <a:gd name="T26" fmla="*/ 55 w 5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89">
                        <a:moveTo>
                          <a:pt x="0" y="173"/>
                        </a:moveTo>
                        <a:lnTo>
                          <a:pt x="0" y="184"/>
                        </a:lnTo>
                        <a:lnTo>
                          <a:pt x="4" y="188"/>
                        </a:lnTo>
                        <a:lnTo>
                          <a:pt x="10" y="188"/>
                        </a:lnTo>
                        <a:lnTo>
                          <a:pt x="15" y="186"/>
                        </a:lnTo>
                        <a:lnTo>
                          <a:pt x="18" y="183"/>
                        </a:lnTo>
                        <a:lnTo>
                          <a:pt x="54" y="0"/>
                        </a:lnTo>
                        <a:lnTo>
                          <a:pt x="0" y="173"/>
                        </a:lnTo>
                      </a:path>
                    </a:pathLst>
                  </a:custGeom>
                  <a:solidFill>
                    <a:srgbClr val="C00000"/>
                  </a:solidFill>
                  <a:ln w="9525" cap="rnd">
                    <a:noFill/>
                    <a:round/>
                    <a:headEnd/>
                    <a:tailEnd/>
                  </a:ln>
                </p:spPr>
                <p:txBody>
                  <a:bodyPr/>
                  <a:lstStyle/>
                  <a:p>
                    <a:endParaRPr lang="en-US">
                      <a:latin typeface="Cambria" panose="02040503050406030204" pitchFamily="18" charset="0"/>
                    </a:endParaRPr>
                  </a:p>
                </p:txBody>
              </p:sp>
            </p:grpSp>
            <p:grpSp>
              <p:nvGrpSpPr>
                <p:cNvPr id="102" name="Group 131"/>
                <p:cNvGrpSpPr>
                  <a:grpSpLocks/>
                </p:cNvGrpSpPr>
                <p:nvPr/>
              </p:nvGrpSpPr>
              <p:grpSpPr bwMode="auto">
                <a:xfrm>
                  <a:off x="518" y="2049"/>
                  <a:ext cx="54" cy="345"/>
                  <a:chOff x="518" y="2049"/>
                  <a:chExt cx="54" cy="345"/>
                </a:xfrm>
              </p:grpSpPr>
              <p:sp>
                <p:nvSpPr>
                  <p:cNvPr id="126" name="Freeform 132"/>
                  <p:cNvSpPr>
                    <a:spLocks/>
                  </p:cNvSpPr>
                  <p:nvPr/>
                </p:nvSpPr>
                <p:spPr bwMode="auto">
                  <a:xfrm>
                    <a:off x="518" y="2237"/>
                    <a:ext cx="46" cy="157"/>
                  </a:xfrm>
                  <a:custGeom>
                    <a:avLst/>
                    <a:gdLst>
                      <a:gd name="T0" fmla="*/ 45 w 46"/>
                      <a:gd name="T1" fmla="*/ 144 h 157"/>
                      <a:gd name="T2" fmla="*/ 44 w 46"/>
                      <a:gd name="T3" fmla="*/ 154 h 157"/>
                      <a:gd name="T4" fmla="*/ 41 w 46"/>
                      <a:gd name="T5" fmla="*/ 156 h 157"/>
                      <a:gd name="T6" fmla="*/ 37 w 46"/>
                      <a:gd name="T7" fmla="*/ 156 h 157"/>
                      <a:gd name="T8" fmla="*/ 32 w 46"/>
                      <a:gd name="T9" fmla="*/ 155 h 157"/>
                      <a:gd name="T10" fmla="*/ 29 w 46"/>
                      <a:gd name="T11" fmla="*/ 153 h 157"/>
                      <a:gd name="T12" fmla="*/ 0 w 46"/>
                      <a:gd name="T13" fmla="*/ 0 h 157"/>
                      <a:gd name="T14" fmla="*/ 45 w 46"/>
                      <a:gd name="T15" fmla="*/ 144 h 15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57"/>
                      <a:gd name="T26" fmla="*/ 46 w 46"/>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57">
                        <a:moveTo>
                          <a:pt x="45" y="144"/>
                        </a:moveTo>
                        <a:lnTo>
                          <a:pt x="44" y="154"/>
                        </a:lnTo>
                        <a:lnTo>
                          <a:pt x="41" y="156"/>
                        </a:lnTo>
                        <a:lnTo>
                          <a:pt x="37" y="156"/>
                        </a:lnTo>
                        <a:lnTo>
                          <a:pt x="32" y="155"/>
                        </a:lnTo>
                        <a:lnTo>
                          <a:pt x="29" y="153"/>
                        </a:lnTo>
                        <a:lnTo>
                          <a:pt x="0" y="0"/>
                        </a:lnTo>
                        <a:lnTo>
                          <a:pt x="45" y="144"/>
                        </a:lnTo>
                      </a:path>
                    </a:pathLst>
                  </a:custGeom>
                  <a:solidFill>
                    <a:srgbClr val="FFC080"/>
                  </a:solidFill>
                  <a:ln w="9525" cap="rnd">
                    <a:noFill/>
                    <a:round/>
                    <a:headEnd/>
                    <a:tailEnd/>
                  </a:ln>
                </p:spPr>
                <p:txBody>
                  <a:bodyPr/>
                  <a:lstStyle/>
                  <a:p>
                    <a:endParaRPr lang="en-US">
                      <a:latin typeface="Cambria" panose="02040503050406030204" pitchFamily="18" charset="0"/>
                    </a:endParaRPr>
                  </a:p>
                </p:txBody>
              </p:sp>
              <p:sp>
                <p:nvSpPr>
                  <p:cNvPr id="127" name="Freeform 133"/>
                  <p:cNvSpPr>
                    <a:spLocks/>
                  </p:cNvSpPr>
                  <p:nvPr/>
                </p:nvSpPr>
                <p:spPr bwMode="auto">
                  <a:xfrm>
                    <a:off x="518" y="2049"/>
                    <a:ext cx="54" cy="189"/>
                  </a:xfrm>
                  <a:custGeom>
                    <a:avLst/>
                    <a:gdLst>
                      <a:gd name="T0" fmla="*/ 53 w 54"/>
                      <a:gd name="T1" fmla="*/ 16 h 189"/>
                      <a:gd name="T2" fmla="*/ 53 w 54"/>
                      <a:gd name="T3" fmla="*/ 5 h 189"/>
                      <a:gd name="T4" fmla="*/ 50 w 54"/>
                      <a:gd name="T5" fmla="*/ 0 h 189"/>
                      <a:gd name="T6" fmla="*/ 45 w 54"/>
                      <a:gd name="T7" fmla="*/ 0 h 189"/>
                      <a:gd name="T8" fmla="*/ 38 w 54"/>
                      <a:gd name="T9" fmla="*/ 3 h 189"/>
                      <a:gd name="T10" fmla="*/ 35 w 54"/>
                      <a:gd name="T11" fmla="*/ 5 h 189"/>
                      <a:gd name="T12" fmla="*/ 0 w 54"/>
                      <a:gd name="T13" fmla="*/ 188 h 189"/>
                      <a:gd name="T14" fmla="*/ 53 w 54"/>
                      <a:gd name="T15" fmla="*/ 16 h 189"/>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89"/>
                      <a:gd name="T26" fmla="*/ 54 w 54"/>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89">
                        <a:moveTo>
                          <a:pt x="53" y="16"/>
                        </a:moveTo>
                        <a:lnTo>
                          <a:pt x="53" y="5"/>
                        </a:lnTo>
                        <a:lnTo>
                          <a:pt x="50" y="0"/>
                        </a:lnTo>
                        <a:lnTo>
                          <a:pt x="45" y="0"/>
                        </a:lnTo>
                        <a:lnTo>
                          <a:pt x="38" y="3"/>
                        </a:lnTo>
                        <a:lnTo>
                          <a:pt x="35" y="5"/>
                        </a:lnTo>
                        <a:lnTo>
                          <a:pt x="0" y="188"/>
                        </a:lnTo>
                        <a:lnTo>
                          <a:pt x="53" y="16"/>
                        </a:lnTo>
                      </a:path>
                    </a:pathLst>
                  </a:custGeom>
                  <a:solidFill>
                    <a:srgbClr val="C00000"/>
                  </a:solidFill>
                  <a:ln w="9525" cap="rnd">
                    <a:noFill/>
                    <a:round/>
                    <a:headEnd/>
                    <a:tailEnd/>
                  </a:ln>
                </p:spPr>
                <p:txBody>
                  <a:bodyPr/>
                  <a:lstStyle/>
                  <a:p>
                    <a:endParaRPr lang="en-US">
                      <a:latin typeface="Cambria" panose="02040503050406030204" pitchFamily="18" charset="0"/>
                    </a:endParaRPr>
                  </a:p>
                </p:txBody>
              </p:sp>
            </p:grpSp>
            <p:sp>
              <p:nvSpPr>
                <p:cNvPr id="103" name="Freeform 134"/>
                <p:cNvSpPr>
                  <a:spLocks/>
                </p:cNvSpPr>
                <p:nvPr/>
              </p:nvSpPr>
              <p:spPr bwMode="auto">
                <a:xfrm>
                  <a:off x="517" y="2203"/>
                  <a:ext cx="58" cy="40"/>
                </a:xfrm>
                <a:custGeom>
                  <a:avLst/>
                  <a:gdLst>
                    <a:gd name="T0" fmla="*/ 0 w 58"/>
                    <a:gd name="T1" fmla="*/ 39 h 40"/>
                    <a:gd name="T2" fmla="*/ 55 w 58"/>
                    <a:gd name="T3" fmla="*/ 14 h 40"/>
                    <a:gd name="T4" fmla="*/ 57 w 58"/>
                    <a:gd name="T5" fmla="*/ 11 h 40"/>
                    <a:gd name="T6" fmla="*/ 57 w 58"/>
                    <a:gd name="T7" fmla="*/ 6 h 40"/>
                    <a:gd name="T8" fmla="*/ 56 w 58"/>
                    <a:gd name="T9" fmla="*/ 3 h 40"/>
                    <a:gd name="T10" fmla="*/ 54 w 58"/>
                    <a:gd name="T11" fmla="*/ 1 h 40"/>
                    <a:gd name="T12" fmla="*/ 52 w 58"/>
                    <a:gd name="T13" fmla="*/ 0 h 40"/>
                    <a:gd name="T14" fmla="*/ 49 w 58"/>
                    <a:gd name="T15" fmla="*/ 1 h 40"/>
                    <a:gd name="T16" fmla="*/ 0 w 58"/>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0"/>
                    <a:gd name="T29" fmla="*/ 58 w 5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0">
                      <a:moveTo>
                        <a:pt x="0" y="39"/>
                      </a:moveTo>
                      <a:lnTo>
                        <a:pt x="55" y="14"/>
                      </a:lnTo>
                      <a:lnTo>
                        <a:pt x="57" y="11"/>
                      </a:lnTo>
                      <a:lnTo>
                        <a:pt x="57" y="6"/>
                      </a:lnTo>
                      <a:lnTo>
                        <a:pt x="56" y="3"/>
                      </a:lnTo>
                      <a:lnTo>
                        <a:pt x="54" y="1"/>
                      </a:lnTo>
                      <a:lnTo>
                        <a:pt x="52" y="0"/>
                      </a:lnTo>
                      <a:lnTo>
                        <a:pt x="49" y="1"/>
                      </a:lnTo>
                      <a:lnTo>
                        <a:pt x="0" y="39"/>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104" name="Freeform 135"/>
                <p:cNvSpPr>
                  <a:spLocks/>
                </p:cNvSpPr>
                <p:nvPr/>
              </p:nvSpPr>
              <p:spPr bwMode="auto">
                <a:xfrm>
                  <a:off x="517" y="2242"/>
                  <a:ext cx="58" cy="40"/>
                </a:xfrm>
                <a:custGeom>
                  <a:avLst/>
                  <a:gdLst>
                    <a:gd name="T0" fmla="*/ 0 w 58"/>
                    <a:gd name="T1" fmla="*/ 0 h 40"/>
                    <a:gd name="T2" fmla="*/ 55 w 58"/>
                    <a:gd name="T3" fmla="*/ 25 h 40"/>
                    <a:gd name="T4" fmla="*/ 57 w 58"/>
                    <a:gd name="T5" fmla="*/ 29 h 40"/>
                    <a:gd name="T6" fmla="*/ 57 w 58"/>
                    <a:gd name="T7" fmla="*/ 33 h 40"/>
                    <a:gd name="T8" fmla="*/ 56 w 58"/>
                    <a:gd name="T9" fmla="*/ 37 h 40"/>
                    <a:gd name="T10" fmla="*/ 54 w 58"/>
                    <a:gd name="T11" fmla="*/ 38 h 40"/>
                    <a:gd name="T12" fmla="*/ 52 w 58"/>
                    <a:gd name="T13" fmla="*/ 39 h 40"/>
                    <a:gd name="T14" fmla="*/ 49 w 58"/>
                    <a:gd name="T15" fmla="*/ 38 h 40"/>
                    <a:gd name="T16" fmla="*/ 0 w 5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0"/>
                    <a:gd name="T29" fmla="*/ 58 w 5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0">
                      <a:moveTo>
                        <a:pt x="0" y="0"/>
                      </a:moveTo>
                      <a:lnTo>
                        <a:pt x="55" y="25"/>
                      </a:lnTo>
                      <a:lnTo>
                        <a:pt x="57" y="29"/>
                      </a:lnTo>
                      <a:lnTo>
                        <a:pt x="57" y="33"/>
                      </a:lnTo>
                      <a:lnTo>
                        <a:pt x="56" y="37"/>
                      </a:lnTo>
                      <a:lnTo>
                        <a:pt x="54" y="38"/>
                      </a:lnTo>
                      <a:lnTo>
                        <a:pt x="52" y="39"/>
                      </a:lnTo>
                      <a:lnTo>
                        <a:pt x="49" y="38"/>
                      </a:lnTo>
                      <a:lnTo>
                        <a:pt x="0" y="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105" name="Oval 136"/>
                <p:cNvSpPr>
                  <a:spLocks noChangeArrowheads="1"/>
                </p:cNvSpPr>
                <p:nvPr/>
              </p:nvSpPr>
              <p:spPr bwMode="auto">
                <a:xfrm>
                  <a:off x="546" y="1985"/>
                  <a:ext cx="5" cy="5"/>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106" name="Oval 137"/>
                <p:cNvSpPr>
                  <a:spLocks noChangeArrowheads="1"/>
                </p:cNvSpPr>
                <p:nvPr/>
              </p:nvSpPr>
              <p:spPr bwMode="auto">
                <a:xfrm>
                  <a:off x="601" y="2042"/>
                  <a:ext cx="5" cy="6"/>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107" name="Oval 138"/>
                <p:cNvSpPr>
                  <a:spLocks noChangeArrowheads="1"/>
                </p:cNvSpPr>
                <p:nvPr/>
              </p:nvSpPr>
              <p:spPr bwMode="auto">
                <a:xfrm>
                  <a:off x="628" y="1994"/>
                  <a:ext cx="5" cy="6"/>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108" name="Oval 139"/>
                <p:cNvSpPr>
                  <a:spLocks noChangeArrowheads="1"/>
                </p:cNvSpPr>
                <p:nvPr/>
              </p:nvSpPr>
              <p:spPr bwMode="auto">
                <a:xfrm>
                  <a:off x="619" y="1968"/>
                  <a:ext cx="5" cy="5"/>
                </a:xfrm>
                <a:prstGeom prst="ellipse">
                  <a:avLst/>
                </a:prstGeom>
                <a:solidFill>
                  <a:srgbClr val="FF8000"/>
                </a:solidFill>
                <a:ln w="9525">
                  <a:noFill/>
                  <a:round/>
                  <a:headEnd/>
                  <a:tailEnd/>
                </a:ln>
              </p:spPr>
              <p:txBody>
                <a:bodyPr wrap="none" anchor="ctr"/>
                <a:lstStyle/>
                <a:p>
                  <a:pPr eaLnBrk="1" hangingPunct="1"/>
                  <a:endParaRPr lang="en-US" altLang="en-US">
                    <a:latin typeface="Cambria" panose="02040503050406030204" pitchFamily="18" charset="0"/>
                  </a:endParaRPr>
                </a:p>
              </p:txBody>
            </p:sp>
            <p:sp>
              <p:nvSpPr>
                <p:cNvPr id="109" name="Freeform 140"/>
                <p:cNvSpPr>
                  <a:spLocks/>
                </p:cNvSpPr>
                <p:nvPr/>
              </p:nvSpPr>
              <p:spPr bwMode="auto">
                <a:xfrm>
                  <a:off x="354" y="2242"/>
                  <a:ext cx="164" cy="45"/>
                </a:xfrm>
                <a:custGeom>
                  <a:avLst/>
                  <a:gdLst>
                    <a:gd name="T0" fmla="*/ 163 w 164"/>
                    <a:gd name="T1" fmla="*/ 0 h 45"/>
                    <a:gd name="T2" fmla="*/ 10 w 164"/>
                    <a:gd name="T3" fmla="*/ 25 h 45"/>
                    <a:gd name="T4" fmla="*/ 1 w 164"/>
                    <a:gd name="T5" fmla="*/ 31 h 45"/>
                    <a:gd name="T6" fmla="*/ 0 w 164"/>
                    <a:gd name="T7" fmla="*/ 37 h 45"/>
                    <a:gd name="T8" fmla="*/ 1 w 164"/>
                    <a:gd name="T9" fmla="*/ 40 h 45"/>
                    <a:gd name="T10" fmla="*/ 6 w 164"/>
                    <a:gd name="T11" fmla="*/ 43 h 45"/>
                    <a:gd name="T12" fmla="*/ 11 w 164"/>
                    <a:gd name="T13" fmla="*/ 44 h 45"/>
                    <a:gd name="T14" fmla="*/ 17 w 164"/>
                    <a:gd name="T15" fmla="*/ 43 h 45"/>
                    <a:gd name="T16" fmla="*/ 163 w 164"/>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45"/>
                    <a:gd name="T29" fmla="*/ 164 w 164"/>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45">
                      <a:moveTo>
                        <a:pt x="163" y="0"/>
                      </a:moveTo>
                      <a:lnTo>
                        <a:pt x="10" y="25"/>
                      </a:lnTo>
                      <a:lnTo>
                        <a:pt x="1" y="31"/>
                      </a:lnTo>
                      <a:lnTo>
                        <a:pt x="0" y="37"/>
                      </a:lnTo>
                      <a:lnTo>
                        <a:pt x="1" y="40"/>
                      </a:lnTo>
                      <a:lnTo>
                        <a:pt x="6" y="43"/>
                      </a:lnTo>
                      <a:lnTo>
                        <a:pt x="11" y="44"/>
                      </a:lnTo>
                      <a:lnTo>
                        <a:pt x="17" y="43"/>
                      </a:lnTo>
                      <a:lnTo>
                        <a:pt x="163" y="0"/>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110" name="Freeform 141"/>
                <p:cNvSpPr>
                  <a:spLocks/>
                </p:cNvSpPr>
                <p:nvPr/>
              </p:nvSpPr>
              <p:spPr bwMode="auto">
                <a:xfrm>
                  <a:off x="350" y="2214"/>
                  <a:ext cx="168" cy="28"/>
                </a:xfrm>
                <a:custGeom>
                  <a:avLst/>
                  <a:gdLst>
                    <a:gd name="T0" fmla="*/ 167 w 168"/>
                    <a:gd name="T1" fmla="*/ 27 h 28"/>
                    <a:gd name="T2" fmla="*/ 10 w 168"/>
                    <a:gd name="T3" fmla="*/ 12 h 28"/>
                    <a:gd name="T4" fmla="*/ 1 w 168"/>
                    <a:gd name="T5" fmla="*/ 8 h 28"/>
                    <a:gd name="T6" fmla="*/ 0 w 168"/>
                    <a:gd name="T7" fmla="*/ 5 h 28"/>
                    <a:gd name="T8" fmla="*/ 0 w 168"/>
                    <a:gd name="T9" fmla="*/ 2 h 28"/>
                    <a:gd name="T10" fmla="*/ 5 w 168"/>
                    <a:gd name="T11" fmla="*/ 1 h 28"/>
                    <a:gd name="T12" fmla="*/ 10 w 168"/>
                    <a:gd name="T13" fmla="*/ 0 h 28"/>
                    <a:gd name="T14" fmla="*/ 17 w 168"/>
                    <a:gd name="T15" fmla="*/ 1 h 28"/>
                    <a:gd name="T16" fmla="*/ 167 w 168"/>
                    <a:gd name="T17" fmla="*/ 2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28"/>
                    <a:gd name="T29" fmla="*/ 168 w 16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28">
                      <a:moveTo>
                        <a:pt x="167" y="27"/>
                      </a:moveTo>
                      <a:lnTo>
                        <a:pt x="10" y="12"/>
                      </a:lnTo>
                      <a:lnTo>
                        <a:pt x="1" y="8"/>
                      </a:lnTo>
                      <a:lnTo>
                        <a:pt x="0" y="5"/>
                      </a:lnTo>
                      <a:lnTo>
                        <a:pt x="0" y="2"/>
                      </a:lnTo>
                      <a:lnTo>
                        <a:pt x="5" y="1"/>
                      </a:lnTo>
                      <a:lnTo>
                        <a:pt x="10" y="0"/>
                      </a:lnTo>
                      <a:lnTo>
                        <a:pt x="17" y="1"/>
                      </a:lnTo>
                      <a:lnTo>
                        <a:pt x="167" y="27"/>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111" name="Freeform 142"/>
                <p:cNvSpPr>
                  <a:spLocks/>
                </p:cNvSpPr>
                <p:nvPr/>
              </p:nvSpPr>
              <p:spPr bwMode="auto">
                <a:xfrm>
                  <a:off x="517" y="2213"/>
                  <a:ext cx="163" cy="31"/>
                </a:xfrm>
                <a:custGeom>
                  <a:avLst/>
                  <a:gdLst>
                    <a:gd name="T0" fmla="*/ 0 w 163"/>
                    <a:gd name="T1" fmla="*/ 30 h 31"/>
                    <a:gd name="T2" fmla="*/ 153 w 163"/>
                    <a:gd name="T3" fmla="*/ 13 h 31"/>
                    <a:gd name="T4" fmla="*/ 161 w 163"/>
                    <a:gd name="T5" fmla="*/ 7 h 31"/>
                    <a:gd name="T6" fmla="*/ 162 w 163"/>
                    <a:gd name="T7" fmla="*/ 4 h 31"/>
                    <a:gd name="T8" fmla="*/ 162 w 163"/>
                    <a:gd name="T9" fmla="*/ 2 h 31"/>
                    <a:gd name="T10" fmla="*/ 157 w 163"/>
                    <a:gd name="T11" fmla="*/ 0 h 31"/>
                    <a:gd name="T12" fmla="*/ 152 w 163"/>
                    <a:gd name="T13" fmla="*/ 0 h 31"/>
                    <a:gd name="T14" fmla="*/ 145 w 163"/>
                    <a:gd name="T15" fmla="*/ 0 h 31"/>
                    <a:gd name="T16" fmla="*/ 0 w 163"/>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31"/>
                    <a:gd name="T29" fmla="*/ 163 w 163"/>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31">
                      <a:moveTo>
                        <a:pt x="0" y="30"/>
                      </a:moveTo>
                      <a:lnTo>
                        <a:pt x="153" y="13"/>
                      </a:lnTo>
                      <a:lnTo>
                        <a:pt x="161" y="7"/>
                      </a:lnTo>
                      <a:lnTo>
                        <a:pt x="162" y="4"/>
                      </a:lnTo>
                      <a:lnTo>
                        <a:pt x="162" y="2"/>
                      </a:lnTo>
                      <a:lnTo>
                        <a:pt x="157" y="0"/>
                      </a:lnTo>
                      <a:lnTo>
                        <a:pt x="152" y="0"/>
                      </a:lnTo>
                      <a:lnTo>
                        <a:pt x="145" y="0"/>
                      </a:lnTo>
                      <a:lnTo>
                        <a:pt x="0" y="30"/>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112" name="Freeform 143"/>
                <p:cNvSpPr>
                  <a:spLocks/>
                </p:cNvSpPr>
                <p:nvPr/>
              </p:nvSpPr>
              <p:spPr bwMode="auto">
                <a:xfrm>
                  <a:off x="517" y="2242"/>
                  <a:ext cx="162" cy="32"/>
                </a:xfrm>
                <a:custGeom>
                  <a:avLst/>
                  <a:gdLst>
                    <a:gd name="T0" fmla="*/ 0 w 162"/>
                    <a:gd name="T1" fmla="*/ 0 h 32"/>
                    <a:gd name="T2" fmla="*/ 152 w 162"/>
                    <a:gd name="T3" fmla="*/ 18 h 32"/>
                    <a:gd name="T4" fmla="*/ 160 w 162"/>
                    <a:gd name="T5" fmla="*/ 24 h 32"/>
                    <a:gd name="T6" fmla="*/ 161 w 162"/>
                    <a:gd name="T7" fmla="*/ 26 h 32"/>
                    <a:gd name="T8" fmla="*/ 160 w 162"/>
                    <a:gd name="T9" fmla="*/ 30 h 32"/>
                    <a:gd name="T10" fmla="*/ 156 w 162"/>
                    <a:gd name="T11" fmla="*/ 31 h 32"/>
                    <a:gd name="T12" fmla="*/ 150 w 162"/>
                    <a:gd name="T13" fmla="*/ 31 h 32"/>
                    <a:gd name="T14" fmla="*/ 143 w 162"/>
                    <a:gd name="T15" fmla="*/ 31 h 32"/>
                    <a:gd name="T16" fmla="*/ 0 w 16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32"/>
                    <a:gd name="T29" fmla="*/ 162 w 16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32">
                      <a:moveTo>
                        <a:pt x="0" y="0"/>
                      </a:moveTo>
                      <a:lnTo>
                        <a:pt x="152" y="18"/>
                      </a:lnTo>
                      <a:lnTo>
                        <a:pt x="160" y="24"/>
                      </a:lnTo>
                      <a:lnTo>
                        <a:pt x="161" y="26"/>
                      </a:lnTo>
                      <a:lnTo>
                        <a:pt x="160" y="30"/>
                      </a:lnTo>
                      <a:lnTo>
                        <a:pt x="156" y="31"/>
                      </a:lnTo>
                      <a:lnTo>
                        <a:pt x="150" y="31"/>
                      </a:lnTo>
                      <a:lnTo>
                        <a:pt x="143" y="31"/>
                      </a:lnTo>
                      <a:lnTo>
                        <a:pt x="0" y="0"/>
                      </a:lnTo>
                    </a:path>
                  </a:pathLst>
                </a:custGeom>
                <a:solidFill>
                  <a:srgbClr val="E07000"/>
                </a:solidFill>
                <a:ln w="9525" cap="rnd">
                  <a:noFill/>
                  <a:round/>
                  <a:headEnd/>
                  <a:tailEnd/>
                </a:ln>
              </p:spPr>
              <p:txBody>
                <a:bodyPr/>
                <a:lstStyle/>
                <a:p>
                  <a:endParaRPr lang="en-US">
                    <a:latin typeface="Cambria" panose="02040503050406030204" pitchFamily="18" charset="0"/>
                  </a:endParaRPr>
                </a:p>
              </p:txBody>
            </p:sp>
            <p:sp>
              <p:nvSpPr>
                <p:cNvPr id="113" name="Freeform 144"/>
                <p:cNvSpPr>
                  <a:spLocks/>
                </p:cNvSpPr>
                <p:nvPr/>
              </p:nvSpPr>
              <p:spPr bwMode="auto">
                <a:xfrm>
                  <a:off x="406" y="2171"/>
                  <a:ext cx="112" cy="72"/>
                </a:xfrm>
                <a:custGeom>
                  <a:avLst/>
                  <a:gdLst>
                    <a:gd name="T0" fmla="*/ 111 w 112"/>
                    <a:gd name="T1" fmla="*/ 71 h 72"/>
                    <a:gd name="T2" fmla="*/ 7 w 112"/>
                    <a:gd name="T3" fmla="*/ 17 h 72"/>
                    <a:gd name="T4" fmla="*/ 0 w 112"/>
                    <a:gd name="T5" fmla="*/ 9 h 72"/>
                    <a:gd name="T6" fmla="*/ 0 w 112"/>
                    <a:gd name="T7" fmla="*/ 4 h 72"/>
                    <a:gd name="T8" fmla="*/ 3 w 112"/>
                    <a:gd name="T9" fmla="*/ 0 h 72"/>
                    <a:gd name="T10" fmla="*/ 5 w 112"/>
                    <a:gd name="T11" fmla="*/ 0 h 72"/>
                    <a:gd name="T12" fmla="*/ 12 w 112"/>
                    <a:gd name="T13" fmla="*/ 2 h 72"/>
                    <a:gd name="T14" fmla="*/ 111 w 112"/>
                    <a:gd name="T15" fmla="*/ 71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111" y="71"/>
                      </a:moveTo>
                      <a:lnTo>
                        <a:pt x="7" y="17"/>
                      </a:lnTo>
                      <a:lnTo>
                        <a:pt x="0" y="9"/>
                      </a:lnTo>
                      <a:lnTo>
                        <a:pt x="0" y="4"/>
                      </a:lnTo>
                      <a:lnTo>
                        <a:pt x="3" y="0"/>
                      </a:lnTo>
                      <a:lnTo>
                        <a:pt x="5" y="0"/>
                      </a:lnTo>
                      <a:lnTo>
                        <a:pt x="12" y="2"/>
                      </a:lnTo>
                      <a:lnTo>
                        <a:pt x="111" y="71"/>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114" name="Freeform 145"/>
                <p:cNvSpPr>
                  <a:spLocks/>
                </p:cNvSpPr>
                <p:nvPr/>
              </p:nvSpPr>
              <p:spPr bwMode="auto">
                <a:xfrm>
                  <a:off x="389" y="2242"/>
                  <a:ext cx="129" cy="91"/>
                </a:xfrm>
                <a:custGeom>
                  <a:avLst/>
                  <a:gdLst>
                    <a:gd name="T0" fmla="*/ 128 w 129"/>
                    <a:gd name="T1" fmla="*/ 0 h 91"/>
                    <a:gd name="T2" fmla="*/ 8 w 129"/>
                    <a:gd name="T3" fmla="*/ 68 h 91"/>
                    <a:gd name="T4" fmla="*/ 0 w 129"/>
                    <a:gd name="T5" fmla="*/ 78 h 91"/>
                    <a:gd name="T6" fmla="*/ 0 w 129"/>
                    <a:gd name="T7" fmla="*/ 84 h 91"/>
                    <a:gd name="T8" fmla="*/ 3 w 129"/>
                    <a:gd name="T9" fmla="*/ 90 h 91"/>
                    <a:gd name="T10" fmla="*/ 6 w 129"/>
                    <a:gd name="T11" fmla="*/ 90 h 91"/>
                    <a:gd name="T12" fmla="*/ 14 w 129"/>
                    <a:gd name="T13" fmla="*/ 88 h 91"/>
                    <a:gd name="T14" fmla="*/ 128 w 129"/>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91"/>
                    <a:gd name="T26" fmla="*/ 129 w 129"/>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91">
                      <a:moveTo>
                        <a:pt x="128" y="0"/>
                      </a:moveTo>
                      <a:lnTo>
                        <a:pt x="8" y="68"/>
                      </a:lnTo>
                      <a:lnTo>
                        <a:pt x="0" y="78"/>
                      </a:lnTo>
                      <a:lnTo>
                        <a:pt x="0" y="84"/>
                      </a:lnTo>
                      <a:lnTo>
                        <a:pt x="3" y="90"/>
                      </a:lnTo>
                      <a:lnTo>
                        <a:pt x="6" y="90"/>
                      </a:lnTo>
                      <a:lnTo>
                        <a:pt x="14" y="88"/>
                      </a:lnTo>
                      <a:lnTo>
                        <a:pt x="128" y="0"/>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115" name="Freeform 146"/>
                <p:cNvSpPr>
                  <a:spLocks/>
                </p:cNvSpPr>
                <p:nvPr/>
              </p:nvSpPr>
              <p:spPr bwMode="auto">
                <a:xfrm>
                  <a:off x="517" y="2242"/>
                  <a:ext cx="111" cy="119"/>
                </a:xfrm>
                <a:custGeom>
                  <a:avLst/>
                  <a:gdLst>
                    <a:gd name="T0" fmla="*/ 0 w 111"/>
                    <a:gd name="T1" fmla="*/ 0 h 119"/>
                    <a:gd name="T2" fmla="*/ 84 w 111"/>
                    <a:gd name="T3" fmla="*/ 111 h 119"/>
                    <a:gd name="T4" fmla="*/ 96 w 111"/>
                    <a:gd name="T5" fmla="*/ 118 h 119"/>
                    <a:gd name="T6" fmla="*/ 103 w 111"/>
                    <a:gd name="T7" fmla="*/ 118 h 119"/>
                    <a:gd name="T8" fmla="*/ 110 w 111"/>
                    <a:gd name="T9" fmla="*/ 117 h 119"/>
                    <a:gd name="T10" fmla="*/ 110 w 111"/>
                    <a:gd name="T11" fmla="*/ 114 h 119"/>
                    <a:gd name="T12" fmla="*/ 108 w 111"/>
                    <a:gd name="T13" fmla="*/ 107 h 119"/>
                    <a:gd name="T14" fmla="*/ 0 w 111"/>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119"/>
                    <a:gd name="T26" fmla="*/ 111 w 111"/>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119">
                      <a:moveTo>
                        <a:pt x="0" y="0"/>
                      </a:moveTo>
                      <a:lnTo>
                        <a:pt x="84" y="111"/>
                      </a:lnTo>
                      <a:lnTo>
                        <a:pt x="96" y="118"/>
                      </a:lnTo>
                      <a:lnTo>
                        <a:pt x="103" y="118"/>
                      </a:lnTo>
                      <a:lnTo>
                        <a:pt x="110" y="117"/>
                      </a:lnTo>
                      <a:lnTo>
                        <a:pt x="110" y="114"/>
                      </a:lnTo>
                      <a:lnTo>
                        <a:pt x="108" y="107"/>
                      </a:lnTo>
                      <a:lnTo>
                        <a:pt x="0" y="0"/>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116" name="Freeform 147"/>
                <p:cNvSpPr>
                  <a:spLocks/>
                </p:cNvSpPr>
                <p:nvPr/>
              </p:nvSpPr>
              <p:spPr bwMode="auto">
                <a:xfrm>
                  <a:off x="519" y="2148"/>
                  <a:ext cx="87" cy="94"/>
                </a:xfrm>
                <a:custGeom>
                  <a:avLst/>
                  <a:gdLst>
                    <a:gd name="T0" fmla="*/ 0 w 87"/>
                    <a:gd name="T1" fmla="*/ 93 h 94"/>
                    <a:gd name="T2" fmla="*/ 66 w 87"/>
                    <a:gd name="T3" fmla="*/ 6 h 94"/>
                    <a:gd name="T4" fmla="*/ 75 w 87"/>
                    <a:gd name="T5" fmla="*/ 0 h 94"/>
                    <a:gd name="T6" fmla="*/ 81 w 87"/>
                    <a:gd name="T7" fmla="*/ 0 h 94"/>
                    <a:gd name="T8" fmla="*/ 86 w 87"/>
                    <a:gd name="T9" fmla="*/ 2 h 94"/>
                    <a:gd name="T10" fmla="*/ 86 w 87"/>
                    <a:gd name="T11" fmla="*/ 5 h 94"/>
                    <a:gd name="T12" fmla="*/ 85 w 87"/>
                    <a:gd name="T13" fmla="*/ 10 h 94"/>
                    <a:gd name="T14" fmla="*/ 0 w 87"/>
                    <a:gd name="T15" fmla="*/ 93 h 94"/>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94"/>
                    <a:gd name="T26" fmla="*/ 87 w 8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94">
                      <a:moveTo>
                        <a:pt x="0" y="93"/>
                      </a:moveTo>
                      <a:lnTo>
                        <a:pt x="66" y="6"/>
                      </a:lnTo>
                      <a:lnTo>
                        <a:pt x="75" y="0"/>
                      </a:lnTo>
                      <a:lnTo>
                        <a:pt x="81" y="0"/>
                      </a:lnTo>
                      <a:lnTo>
                        <a:pt x="86" y="2"/>
                      </a:lnTo>
                      <a:lnTo>
                        <a:pt x="86" y="5"/>
                      </a:lnTo>
                      <a:lnTo>
                        <a:pt x="85" y="10"/>
                      </a:lnTo>
                      <a:lnTo>
                        <a:pt x="0" y="93"/>
                      </a:lnTo>
                    </a:path>
                  </a:pathLst>
                </a:custGeom>
                <a:solidFill>
                  <a:srgbClr val="FFA040"/>
                </a:solidFill>
                <a:ln w="9525" cap="rnd">
                  <a:noFill/>
                  <a:round/>
                  <a:headEnd/>
                  <a:tailEnd/>
                </a:ln>
              </p:spPr>
              <p:txBody>
                <a:bodyPr/>
                <a:lstStyle/>
                <a:p>
                  <a:endParaRPr lang="en-US">
                    <a:latin typeface="Cambria" panose="02040503050406030204" pitchFamily="18" charset="0"/>
                  </a:endParaRPr>
                </a:p>
              </p:txBody>
            </p:sp>
            <p:sp>
              <p:nvSpPr>
                <p:cNvPr id="117" name="Freeform 148"/>
                <p:cNvSpPr>
                  <a:spLocks/>
                </p:cNvSpPr>
                <p:nvPr/>
              </p:nvSpPr>
              <p:spPr bwMode="auto">
                <a:xfrm>
                  <a:off x="455" y="2079"/>
                  <a:ext cx="63" cy="163"/>
                </a:xfrm>
                <a:custGeom>
                  <a:avLst/>
                  <a:gdLst>
                    <a:gd name="T0" fmla="*/ 62 w 63"/>
                    <a:gd name="T1" fmla="*/ 162 h 163"/>
                    <a:gd name="T2" fmla="*/ 0 w 63"/>
                    <a:gd name="T3" fmla="*/ 15 h 163"/>
                    <a:gd name="T4" fmla="*/ 0 w 63"/>
                    <a:gd name="T5" fmla="*/ 7 h 163"/>
                    <a:gd name="T6" fmla="*/ 3 w 63"/>
                    <a:gd name="T7" fmla="*/ 1 h 163"/>
                    <a:gd name="T8" fmla="*/ 8 w 63"/>
                    <a:gd name="T9" fmla="*/ 0 h 163"/>
                    <a:gd name="T10" fmla="*/ 13 w 63"/>
                    <a:gd name="T11" fmla="*/ 0 h 163"/>
                    <a:gd name="T12" fmla="*/ 19 w 63"/>
                    <a:gd name="T13" fmla="*/ 2 h 163"/>
                    <a:gd name="T14" fmla="*/ 62 w 63"/>
                    <a:gd name="T15" fmla="*/ 162 h 16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163"/>
                    <a:gd name="T26" fmla="*/ 63 w 63"/>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163">
                      <a:moveTo>
                        <a:pt x="62" y="162"/>
                      </a:moveTo>
                      <a:lnTo>
                        <a:pt x="0" y="15"/>
                      </a:lnTo>
                      <a:lnTo>
                        <a:pt x="0" y="7"/>
                      </a:lnTo>
                      <a:lnTo>
                        <a:pt x="3" y="1"/>
                      </a:lnTo>
                      <a:lnTo>
                        <a:pt x="8" y="0"/>
                      </a:lnTo>
                      <a:lnTo>
                        <a:pt x="13" y="0"/>
                      </a:lnTo>
                      <a:lnTo>
                        <a:pt x="19" y="2"/>
                      </a:lnTo>
                      <a:lnTo>
                        <a:pt x="62" y="162"/>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118" name="Freeform 149"/>
                <p:cNvSpPr>
                  <a:spLocks/>
                </p:cNvSpPr>
                <p:nvPr/>
              </p:nvSpPr>
              <p:spPr bwMode="auto">
                <a:xfrm>
                  <a:off x="517" y="2177"/>
                  <a:ext cx="99" cy="65"/>
                </a:xfrm>
                <a:custGeom>
                  <a:avLst/>
                  <a:gdLst>
                    <a:gd name="T0" fmla="*/ 0 w 99"/>
                    <a:gd name="T1" fmla="*/ 64 h 65"/>
                    <a:gd name="T2" fmla="*/ 89 w 99"/>
                    <a:gd name="T3" fmla="*/ 0 h 65"/>
                    <a:gd name="T4" fmla="*/ 94 w 99"/>
                    <a:gd name="T5" fmla="*/ 0 h 65"/>
                    <a:gd name="T6" fmla="*/ 98 w 99"/>
                    <a:gd name="T7" fmla="*/ 2 h 65"/>
                    <a:gd name="T8" fmla="*/ 98 w 99"/>
                    <a:gd name="T9" fmla="*/ 8 h 65"/>
                    <a:gd name="T10" fmla="*/ 98 w 99"/>
                    <a:gd name="T11" fmla="*/ 13 h 65"/>
                    <a:gd name="T12" fmla="*/ 97 w 99"/>
                    <a:gd name="T13" fmla="*/ 19 h 65"/>
                    <a:gd name="T14" fmla="*/ 0 w 99"/>
                    <a:gd name="T15" fmla="*/ 64 h 65"/>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65"/>
                    <a:gd name="T26" fmla="*/ 99 w 99"/>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65">
                      <a:moveTo>
                        <a:pt x="0" y="64"/>
                      </a:moveTo>
                      <a:lnTo>
                        <a:pt x="89" y="0"/>
                      </a:lnTo>
                      <a:lnTo>
                        <a:pt x="94" y="0"/>
                      </a:lnTo>
                      <a:lnTo>
                        <a:pt x="98" y="2"/>
                      </a:lnTo>
                      <a:lnTo>
                        <a:pt x="98" y="8"/>
                      </a:lnTo>
                      <a:lnTo>
                        <a:pt x="98" y="13"/>
                      </a:lnTo>
                      <a:lnTo>
                        <a:pt x="97" y="19"/>
                      </a:lnTo>
                      <a:lnTo>
                        <a:pt x="0" y="64"/>
                      </a:lnTo>
                    </a:path>
                  </a:pathLst>
                </a:custGeom>
                <a:solidFill>
                  <a:srgbClr val="E00000"/>
                </a:solidFill>
                <a:ln w="9525" cap="rnd">
                  <a:noFill/>
                  <a:round/>
                  <a:headEnd/>
                  <a:tailEnd/>
                </a:ln>
              </p:spPr>
              <p:txBody>
                <a:bodyPr/>
                <a:lstStyle/>
                <a:p>
                  <a:endParaRPr lang="en-US">
                    <a:latin typeface="Cambria" panose="02040503050406030204" pitchFamily="18" charset="0"/>
                  </a:endParaRPr>
                </a:p>
              </p:txBody>
            </p:sp>
            <p:sp>
              <p:nvSpPr>
                <p:cNvPr id="119" name="Freeform 150"/>
                <p:cNvSpPr>
                  <a:spLocks/>
                </p:cNvSpPr>
                <p:nvPr/>
              </p:nvSpPr>
              <p:spPr bwMode="auto">
                <a:xfrm>
                  <a:off x="436" y="2242"/>
                  <a:ext cx="82" cy="76"/>
                </a:xfrm>
                <a:custGeom>
                  <a:avLst/>
                  <a:gdLst>
                    <a:gd name="T0" fmla="*/ 81 w 82"/>
                    <a:gd name="T1" fmla="*/ 0 h 76"/>
                    <a:gd name="T2" fmla="*/ 7 w 82"/>
                    <a:gd name="T3" fmla="*/ 75 h 76"/>
                    <a:gd name="T4" fmla="*/ 3 w 82"/>
                    <a:gd name="T5" fmla="*/ 75 h 76"/>
                    <a:gd name="T6" fmla="*/ 0 w 82"/>
                    <a:gd name="T7" fmla="*/ 73 h 76"/>
                    <a:gd name="T8" fmla="*/ 0 w 82"/>
                    <a:gd name="T9" fmla="*/ 67 h 76"/>
                    <a:gd name="T10" fmla="*/ 0 w 82"/>
                    <a:gd name="T11" fmla="*/ 60 h 76"/>
                    <a:gd name="T12" fmla="*/ 2 w 82"/>
                    <a:gd name="T13" fmla="*/ 53 h 76"/>
                    <a:gd name="T14" fmla="*/ 81 w 82"/>
                    <a:gd name="T15" fmla="*/ 0 h 7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76"/>
                    <a:gd name="T26" fmla="*/ 82 w 82"/>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76">
                      <a:moveTo>
                        <a:pt x="81" y="0"/>
                      </a:moveTo>
                      <a:lnTo>
                        <a:pt x="7" y="75"/>
                      </a:lnTo>
                      <a:lnTo>
                        <a:pt x="3" y="75"/>
                      </a:lnTo>
                      <a:lnTo>
                        <a:pt x="0" y="73"/>
                      </a:lnTo>
                      <a:lnTo>
                        <a:pt x="0" y="67"/>
                      </a:lnTo>
                      <a:lnTo>
                        <a:pt x="0" y="60"/>
                      </a:lnTo>
                      <a:lnTo>
                        <a:pt x="2" y="53"/>
                      </a:lnTo>
                      <a:lnTo>
                        <a:pt x="81" y="0"/>
                      </a:lnTo>
                    </a:path>
                  </a:pathLst>
                </a:custGeom>
                <a:solidFill>
                  <a:srgbClr val="E0E000"/>
                </a:solidFill>
                <a:ln w="9525" cap="rnd">
                  <a:noFill/>
                  <a:round/>
                  <a:headEnd/>
                  <a:tailEnd/>
                </a:ln>
              </p:spPr>
              <p:txBody>
                <a:bodyPr/>
                <a:lstStyle/>
                <a:p>
                  <a:endParaRPr lang="en-US">
                    <a:latin typeface="Cambria" panose="02040503050406030204" pitchFamily="18" charset="0"/>
                  </a:endParaRPr>
                </a:p>
              </p:txBody>
            </p:sp>
            <p:sp>
              <p:nvSpPr>
                <p:cNvPr id="120" name="Freeform 151"/>
                <p:cNvSpPr>
                  <a:spLocks/>
                </p:cNvSpPr>
                <p:nvPr/>
              </p:nvSpPr>
              <p:spPr bwMode="auto">
                <a:xfrm>
                  <a:off x="508" y="2242"/>
                  <a:ext cx="23" cy="192"/>
                </a:xfrm>
                <a:custGeom>
                  <a:avLst/>
                  <a:gdLst>
                    <a:gd name="T0" fmla="*/ 9 w 23"/>
                    <a:gd name="T1" fmla="*/ 0 h 192"/>
                    <a:gd name="T2" fmla="*/ 0 w 23"/>
                    <a:gd name="T3" fmla="*/ 175 h 192"/>
                    <a:gd name="T4" fmla="*/ 0 w 23"/>
                    <a:gd name="T5" fmla="*/ 180 h 192"/>
                    <a:gd name="T6" fmla="*/ 2 w 23"/>
                    <a:gd name="T7" fmla="*/ 184 h 192"/>
                    <a:gd name="T8" fmla="*/ 4 w 23"/>
                    <a:gd name="T9" fmla="*/ 188 h 192"/>
                    <a:gd name="T10" fmla="*/ 9 w 23"/>
                    <a:gd name="T11" fmla="*/ 191 h 192"/>
                    <a:gd name="T12" fmla="*/ 15 w 23"/>
                    <a:gd name="T13" fmla="*/ 190 h 192"/>
                    <a:gd name="T14" fmla="*/ 19 w 23"/>
                    <a:gd name="T15" fmla="*/ 185 h 192"/>
                    <a:gd name="T16" fmla="*/ 22 w 23"/>
                    <a:gd name="T17" fmla="*/ 180 h 192"/>
                    <a:gd name="T18" fmla="*/ 22 w 23"/>
                    <a:gd name="T19" fmla="*/ 175 h 192"/>
                    <a:gd name="T20" fmla="*/ 9 w 23"/>
                    <a:gd name="T21" fmla="*/ 0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92"/>
                    <a:gd name="T35" fmla="*/ 23 w 23"/>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92">
                      <a:moveTo>
                        <a:pt x="9" y="0"/>
                      </a:moveTo>
                      <a:lnTo>
                        <a:pt x="0" y="175"/>
                      </a:lnTo>
                      <a:lnTo>
                        <a:pt x="0" y="180"/>
                      </a:lnTo>
                      <a:lnTo>
                        <a:pt x="2" y="184"/>
                      </a:lnTo>
                      <a:lnTo>
                        <a:pt x="4" y="188"/>
                      </a:lnTo>
                      <a:lnTo>
                        <a:pt x="9" y="191"/>
                      </a:lnTo>
                      <a:lnTo>
                        <a:pt x="15" y="190"/>
                      </a:lnTo>
                      <a:lnTo>
                        <a:pt x="19" y="185"/>
                      </a:lnTo>
                      <a:lnTo>
                        <a:pt x="22" y="180"/>
                      </a:lnTo>
                      <a:lnTo>
                        <a:pt x="22" y="175"/>
                      </a:lnTo>
                      <a:lnTo>
                        <a:pt x="9" y="0"/>
                      </a:lnTo>
                    </a:path>
                  </a:pathLst>
                </a:custGeom>
                <a:solidFill>
                  <a:srgbClr val="FFA040"/>
                </a:solidFill>
                <a:ln w="9525" cap="rnd">
                  <a:noFill/>
                  <a:round/>
                  <a:headEnd/>
                  <a:tailEnd/>
                </a:ln>
              </p:spPr>
              <p:txBody>
                <a:bodyPr/>
                <a:lstStyle/>
                <a:p>
                  <a:endParaRPr lang="en-US">
                    <a:latin typeface="Cambria" panose="02040503050406030204" pitchFamily="18" charset="0"/>
                  </a:endParaRPr>
                </a:p>
              </p:txBody>
            </p:sp>
            <p:sp>
              <p:nvSpPr>
                <p:cNvPr id="121" name="Freeform 152"/>
                <p:cNvSpPr>
                  <a:spLocks/>
                </p:cNvSpPr>
                <p:nvPr/>
              </p:nvSpPr>
              <p:spPr bwMode="auto">
                <a:xfrm>
                  <a:off x="506" y="2054"/>
                  <a:ext cx="22" cy="188"/>
                </a:xfrm>
                <a:custGeom>
                  <a:avLst/>
                  <a:gdLst>
                    <a:gd name="T0" fmla="*/ 7 w 22"/>
                    <a:gd name="T1" fmla="*/ 187 h 188"/>
                    <a:gd name="T2" fmla="*/ 0 w 22"/>
                    <a:gd name="T3" fmla="*/ 14 h 188"/>
                    <a:gd name="T4" fmla="*/ 0 w 22"/>
                    <a:gd name="T5" fmla="*/ 10 h 188"/>
                    <a:gd name="T6" fmla="*/ 1 w 22"/>
                    <a:gd name="T7" fmla="*/ 6 h 188"/>
                    <a:gd name="T8" fmla="*/ 5 w 22"/>
                    <a:gd name="T9" fmla="*/ 1 h 188"/>
                    <a:gd name="T10" fmla="*/ 9 w 22"/>
                    <a:gd name="T11" fmla="*/ 0 h 188"/>
                    <a:gd name="T12" fmla="*/ 15 w 22"/>
                    <a:gd name="T13" fmla="*/ 0 h 188"/>
                    <a:gd name="T14" fmla="*/ 19 w 22"/>
                    <a:gd name="T15" fmla="*/ 4 h 188"/>
                    <a:gd name="T16" fmla="*/ 21 w 22"/>
                    <a:gd name="T17" fmla="*/ 9 h 188"/>
                    <a:gd name="T18" fmla="*/ 21 w 22"/>
                    <a:gd name="T19" fmla="*/ 13 h 188"/>
                    <a:gd name="T20" fmla="*/ 7 w 22"/>
                    <a:gd name="T21" fmla="*/ 187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8"/>
                    <a:gd name="T35" fmla="*/ 22 w 22"/>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8">
                      <a:moveTo>
                        <a:pt x="7" y="187"/>
                      </a:moveTo>
                      <a:lnTo>
                        <a:pt x="0" y="14"/>
                      </a:lnTo>
                      <a:lnTo>
                        <a:pt x="0" y="10"/>
                      </a:lnTo>
                      <a:lnTo>
                        <a:pt x="1" y="6"/>
                      </a:lnTo>
                      <a:lnTo>
                        <a:pt x="5" y="1"/>
                      </a:lnTo>
                      <a:lnTo>
                        <a:pt x="9" y="0"/>
                      </a:lnTo>
                      <a:lnTo>
                        <a:pt x="15" y="0"/>
                      </a:lnTo>
                      <a:lnTo>
                        <a:pt x="19" y="4"/>
                      </a:lnTo>
                      <a:lnTo>
                        <a:pt x="21" y="9"/>
                      </a:lnTo>
                      <a:lnTo>
                        <a:pt x="21" y="13"/>
                      </a:lnTo>
                      <a:lnTo>
                        <a:pt x="7" y="187"/>
                      </a:lnTo>
                    </a:path>
                  </a:pathLst>
                </a:custGeom>
                <a:solidFill>
                  <a:srgbClr val="FFFF00"/>
                </a:solidFill>
                <a:ln w="9525" cap="rnd">
                  <a:noFill/>
                  <a:round/>
                  <a:headEnd/>
                  <a:tailEnd/>
                </a:ln>
              </p:spPr>
              <p:txBody>
                <a:bodyPr/>
                <a:lstStyle/>
                <a:p>
                  <a:endParaRPr lang="en-US">
                    <a:latin typeface="Cambria" panose="02040503050406030204" pitchFamily="18" charset="0"/>
                  </a:endParaRPr>
                </a:p>
              </p:txBody>
            </p:sp>
            <p:sp>
              <p:nvSpPr>
                <p:cNvPr id="122" name="Freeform 153"/>
                <p:cNvSpPr>
                  <a:spLocks/>
                </p:cNvSpPr>
                <p:nvPr/>
              </p:nvSpPr>
              <p:spPr bwMode="auto">
                <a:xfrm>
                  <a:off x="353" y="2232"/>
                  <a:ext cx="165" cy="15"/>
                </a:xfrm>
                <a:custGeom>
                  <a:avLst/>
                  <a:gdLst>
                    <a:gd name="T0" fmla="*/ 164 w 165"/>
                    <a:gd name="T1" fmla="*/ 8 h 15"/>
                    <a:gd name="T2" fmla="*/ 13 w 165"/>
                    <a:gd name="T3" fmla="*/ 14 h 15"/>
                    <a:gd name="T4" fmla="*/ 8 w 165"/>
                    <a:gd name="T5" fmla="*/ 14 h 15"/>
                    <a:gd name="T6" fmla="*/ 5 w 165"/>
                    <a:gd name="T7" fmla="*/ 13 h 15"/>
                    <a:gd name="T8" fmla="*/ 2 w 165"/>
                    <a:gd name="T9" fmla="*/ 10 h 15"/>
                    <a:gd name="T10" fmla="*/ 0 w 165"/>
                    <a:gd name="T11" fmla="*/ 8 h 15"/>
                    <a:gd name="T12" fmla="*/ 0 w 165"/>
                    <a:gd name="T13" fmla="*/ 3 h 15"/>
                    <a:gd name="T14" fmla="*/ 4 w 165"/>
                    <a:gd name="T15" fmla="*/ 1 h 15"/>
                    <a:gd name="T16" fmla="*/ 8 w 165"/>
                    <a:gd name="T17" fmla="*/ 0 h 15"/>
                    <a:gd name="T18" fmla="*/ 12 w 165"/>
                    <a:gd name="T19" fmla="*/ 0 h 15"/>
                    <a:gd name="T20" fmla="*/ 164 w 165"/>
                    <a:gd name="T21" fmla="*/ 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15"/>
                    <a:gd name="T35" fmla="*/ 165 w 165"/>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15">
                      <a:moveTo>
                        <a:pt x="164" y="8"/>
                      </a:moveTo>
                      <a:lnTo>
                        <a:pt x="13" y="14"/>
                      </a:lnTo>
                      <a:lnTo>
                        <a:pt x="8" y="14"/>
                      </a:lnTo>
                      <a:lnTo>
                        <a:pt x="5" y="13"/>
                      </a:lnTo>
                      <a:lnTo>
                        <a:pt x="2" y="10"/>
                      </a:lnTo>
                      <a:lnTo>
                        <a:pt x="0" y="8"/>
                      </a:lnTo>
                      <a:lnTo>
                        <a:pt x="0" y="3"/>
                      </a:lnTo>
                      <a:lnTo>
                        <a:pt x="4" y="1"/>
                      </a:lnTo>
                      <a:lnTo>
                        <a:pt x="8" y="0"/>
                      </a:lnTo>
                      <a:lnTo>
                        <a:pt x="12" y="0"/>
                      </a:lnTo>
                      <a:lnTo>
                        <a:pt x="164" y="8"/>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123" name="Freeform 154"/>
                <p:cNvSpPr>
                  <a:spLocks/>
                </p:cNvSpPr>
                <p:nvPr/>
              </p:nvSpPr>
              <p:spPr bwMode="auto">
                <a:xfrm>
                  <a:off x="517" y="2239"/>
                  <a:ext cx="160" cy="9"/>
                </a:xfrm>
                <a:custGeom>
                  <a:avLst/>
                  <a:gdLst>
                    <a:gd name="T0" fmla="*/ 0 w 160"/>
                    <a:gd name="T1" fmla="*/ 5 h 9"/>
                    <a:gd name="T2" fmla="*/ 147 w 160"/>
                    <a:gd name="T3" fmla="*/ 8 h 9"/>
                    <a:gd name="T4" fmla="*/ 151 w 160"/>
                    <a:gd name="T5" fmla="*/ 8 h 9"/>
                    <a:gd name="T6" fmla="*/ 154 w 160"/>
                    <a:gd name="T7" fmla="*/ 8 h 9"/>
                    <a:gd name="T8" fmla="*/ 157 w 160"/>
                    <a:gd name="T9" fmla="*/ 7 h 9"/>
                    <a:gd name="T10" fmla="*/ 159 w 160"/>
                    <a:gd name="T11" fmla="*/ 5 h 9"/>
                    <a:gd name="T12" fmla="*/ 159 w 160"/>
                    <a:gd name="T13" fmla="*/ 2 h 9"/>
                    <a:gd name="T14" fmla="*/ 155 w 160"/>
                    <a:gd name="T15" fmla="*/ 0 h 9"/>
                    <a:gd name="T16" fmla="*/ 151 w 160"/>
                    <a:gd name="T17" fmla="*/ 0 h 9"/>
                    <a:gd name="T18" fmla="*/ 147 w 160"/>
                    <a:gd name="T19" fmla="*/ 0 h 9"/>
                    <a:gd name="T20" fmla="*/ 0 w 160"/>
                    <a:gd name="T21" fmla="*/ 5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9"/>
                    <a:gd name="T35" fmla="*/ 160 w 16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9">
                      <a:moveTo>
                        <a:pt x="0" y="5"/>
                      </a:moveTo>
                      <a:lnTo>
                        <a:pt x="147" y="8"/>
                      </a:lnTo>
                      <a:lnTo>
                        <a:pt x="151" y="8"/>
                      </a:lnTo>
                      <a:lnTo>
                        <a:pt x="154" y="8"/>
                      </a:lnTo>
                      <a:lnTo>
                        <a:pt x="157" y="7"/>
                      </a:lnTo>
                      <a:lnTo>
                        <a:pt x="159" y="5"/>
                      </a:lnTo>
                      <a:lnTo>
                        <a:pt x="159" y="2"/>
                      </a:lnTo>
                      <a:lnTo>
                        <a:pt x="155" y="0"/>
                      </a:lnTo>
                      <a:lnTo>
                        <a:pt x="151" y="0"/>
                      </a:lnTo>
                      <a:lnTo>
                        <a:pt x="147" y="0"/>
                      </a:lnTo>
                      <a:lnTo>
                        <a:pt x="0" y="5"/>
                      </a:lnTo>
                    </a:path>
                  </a:pathLst>
                </a:custGeom>
                <a:solidFill>
                  <a:srgbClr val="FF0000"/>
                </a:solidFill>
                <a:ln w="9525" cap="rnd">
                  <a:noFill/>
                  <a:round/>
                  <a:headEnd/>
                  <a:tailEnd/>
                </a:ln>
              </p:spPr>
              <p:txBody>
                <a:bodyPr/>
                <a:lstStyle/>
                <a:p>
                  <a:endParaRPr lang="en-US">
                    <a:latin typeface="Cambria" panose="02040503050406030204" pitchFamily="18" charset="0"/>
                  </a:endParaRPr>
                </a:p>
              </p:txBody>
            </p:sp>
            <p:sp>
              <p:nvSpPr>
                <p:cNvPr id="124" name="Freeform 155"/>
                <p:cNvSpPr>
                  <a:spLocks/>
                </p:cNvSpPr>
                <p:nvPr/>
              </p:nvSpPr>
              <p:spPr bwMode="auto">
                <a:xfrm>
                  <a:off x="458" y="2203"/>
                  <a:ext cx="60" cy="39"/>
                </a:xfrm>
                <a:custGeom>
                  <a:avLst/>
                  <a:gdLst>
                    <a:gd name="T0" fmla="*/ 59 w 60"/>
                    <a:gd name="T1" fmla="*/ 38 h 39"/>
                    <a:gd name="T2" fmla="*/ 3 w 60"/>
                    <a:gd name="T3" fmla="*/ 13 h 39"/>
                    <a:gd name="T4" fmla="*/ 1 w 60"/>
                    <a:gd name="T5" fmla="*/ 10 h 39"/>
                    <a:gd name="T6" fmla="*/ 0 w 60"/>
                    <a:gd name="T7" fmla="*/ 6 h 39"/>
                    <a:gd name="T8" fmla="*/ 1 w 60"/>
                    <a:gd name="T9" fmla="*/ 3 h 39"/>
                    <a:gd name="T10" fmla="*/ 4 w 60"/>
                    <a:gd name="T11" fmla="*/ 1 h 39"/>
                    <a:gd name="T12" fmla="*/ 6 w 60"/>
                    <a:gd name="T13" fmla="*/ 0 h 39"/>
                    <a:gd name="T14" fmla="*/ 10 w 60"/>
                    <a:gd name="T15" fmla="*/ 1 h 39"/>
                    <a:gd name="T16" fmla="*/ 59 w 60"/>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9"/>
                    <a:gd name="T29" fmla="*/ 60 w 60"/>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9">
                      <a:moveTo>
                        <a:pt x="59" y="38"/>
                      </a:moveTo>
                      <a:lnTo>
                        <a:pt x="3" y="13"/>
                      </a:lnTo>
                      <a:lnTo>
                        <a:pt x="1" y="10"/>
                      </a:lnTo>
                      <a:lnTo>
                        <a:pt x="0" y="6"/>
                      </a:lnTo>
                      <a:lnTo>
                        <a:pt x="1" y="3"/>
                      </a:lnTo>
                      <a:lnTo>
                        <a:pt x="4" y="1"/>
                      </a:lnTo>
                      <a:lnTo>
                        <a:pt x="6" y="0"/>
                      </a:lnTo>
                      <a:lnTo>
                        <a:pt x="10" y="1"/>
                      </a:lnTo>
                      <a:lnTo>
                        <a:pt x="59" y="38"/>
                      </a:lnTo>
                    </a:path>
                  </a:pathLst>
                </a:custGeom>
                <a:solidFill>
                  <a:srgbClr val="FF8000"/>
                </a:solidFill>
                <a:ln w="9525" cap="rnd">
                  <a:noFill/>
                  <a:round/>
                  <a:headEnd/>
                  <a:tailEnd/>
                </a:ln>
              </p:spPr>
              <p:txBody>
                <a:bodyPr/>
                <a:lstStyle/>
                <a:p>
                  <a:endParaRPr lang="en-US">
                    <a:latin typeface="Cambria" panose="02040503050406030204" pitchFamily="18" charset="0"/>
                  </a:endParaRPr>
                </a:p>
              </p:txBody>
            </p:sp>
            <p:sp>
              <p:nvSpPr>
                <p:cNvPr id="125" name="Freeform 156"/>
                <p:cNvSpPr>
                  <a:spLocks/>
                </p:cNvSpPr>
                <p:nvPr/>
              </p:nvSpPr>
              <p:spPr bwMode="auto">
                <a:xfrm>
                  <a:off x="519" y="2240"/>
                  <a:ext cx="162" cy="83"/>
                </a:xfrm>
                <a:custGeom>
                  <a:avLst/>
                  <a:gdLst>
                    <a:gd name="T0" fmla="*/ 0 w 162"/>
                    <a:gd name="T1" fmla="*/ 0 h 83"/>
                    <a:gd name="T2" fmla="*/ 140 w 162"/>
                    <a:gd name="T3" fmla="*/ 76 h 83"/>
                    <a:gd name="T4" fmla="*/ 152 w 162"/>
                    <a:gd name="T5" fmla="*/ 82 h 83"/>
                    <a:gd name="T6" fmla="*/ 157 w 162"/>
                    <a:gd name="T7" fmla="*/ 82 h 83"/>
                    <a:gd name="T8" fmla="*/ 160 w 162"/>
                    <a:gd name="T9" fmla="*/ 80 h 83"/>
                    <a:gd name="T10" fmla="*/ 161 w 162"/>
                    <a:gd name="T11" fmla="*/ 74 h 83"/>
                    <a:gd name="T12" fmla="*/ 161 w 162"/>
                    <a:gd name="T13" fmla="*/ 70 h 83"/>
                    <a:gd name="T14" fmla="*/ 159 w 162"/>
                    <a:gd name="T15" fmla="*/ 66 h 83"/>
                    <a:gd name="T16" fmla="*/ 152 w 162"/>
                    <a:gd name="T17" fmla="*/ 65 h 83"/>
                    <a:gd name="T18" fmla="*/ 0 w 16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83"/>
                    <a:gd name="T32" fmla="*/ 162 w 16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83">
                      <a:moveTo>
                        <a:pt x="0" y="0"/>
                      </a:moveTo>
                      <a:lnTo>
                        <a:pt x="140" y="76"/>
                      </a:lnTo>
                      <a:lnTo>
                        <a:pt x="152" y="82"/>
                      </a:lnTo>
                      <a:lnTo>
                        <a:pt x="157" y="82"/>
                      </a:lnTo>
                      <a:lnTo>
                        <a:pt x="160" y="80"/>
                      </a:lnTo>
                      <a:lnTo>
                        <a:pt x="161" y="74"/>
                      </a:lnTo>
                      <a:lnTo>
                        <a:pt x="161" y="70"/>
                      </a:lnTo>
                      <a:lnTo>
                        <a:pt x="159" y="66"/>
                      </a:lnTo>
                      <a:lnTo>
                        <a:pt x="152" y="65"/>
                      </a:lnTo>
                      <a:lnTo>
                        <a:pt x="0" y="0"/>
                      </a:lnTo>
                    </a:path>
                  </a:pathLst>
                </a:custGeom>
                <a:solidFill>
                  <a:srgbClr val="FF4040"/>
                </a:solidFill>
                <a:ln w="9525" cap="rnd">
                  <a:noFill/>
                  <a:round/>
                  <a:headEnd/>
                  <a:tailEnd/>
                </a:ln>
              </p:spPr>
              <p:txBody>
                <a:bodyPr/>
                <a:lstStyle/>
                <a:p>
                  <a:endParaRPr lang="en-US">
                    <a:latin typeface="Cambria" panose="02040503050406030204" pitchFamily="18" charset="0"/>
                  </a:endParaRPr>
                </a:p>
              </p:txBody>
            </p:sp>
          </p:grpSp>
          <p:sp>
            <p:nvSpPr>
              <p:cNvPr id="30" name="Line 157"/>
              <p:cNvSpPr>
                <a:spLocks noChangeShapeType="1"/>
              </p:cNvSpPr>
              <p:nvPr/>
            </p:nvSpPr>
            <p:spPr bwMode="auto">
              <a:xfrm>
                <a:off x="672" y="1728"/>
                <a:ext cx="0" cy="1152"/>
              </a:xfrm>
              <a:prstGeom prst="line">
                <a:avLst/>
              </a:prstGeom>
              <a:noFill/>
              <a:ln w="12700">
                <a:solidFill>
                  <a:schemeClr val="tx1"/>
                </a:solidFill>
                <a:round/>
                <a:headEnd type="none" w="sm" len="sm"/>
                <a:tailEnd type="none" w="sm" len="sm"/>
              </a:ln>
            </p:spPr>
            <p:txBody>
              <a:bodyPr/>
              <a:lstStyle/>
              <a:p>
                <a:endParaRPr lang="en-US">
                  <a:latin typeface="Cambria" panose="02040503050406030204" pitchFamily="18" charset="0"/>
                </a:endParaRPr>
              </a:p>
            </p:txBody>
          </p:sp>
          <p:sp>
            <p:nvSpPr>
              <p:cNvPr id="31" name="Rectangle 158"/>
              <p:cNvSpPr>
                <a:spLocks noChangeArrowheads="1"/>
              </p:cNvSpPr>
              <p:nvPr/>
            </p:nvSpPr>
            <p:spPr bwMode="auto">
              <a:xfrm>
                <a:off x="432" y="2976"/>
                <a:ext cx="705" cy="640"/>
              </a:xfrm>
              <a:prstGeom prst="rect">
                <a:avLst/>
              </a:prstGeom>
              <a:noFill/>
              <a:ln w="9525">
                <a:noFill/>
                <a:miter lim="800000"/>
                <a:headEnd/>
                <a:tailEnd/>
              </a:ln>
            </p:spPr>
            <p:txBody>
              <a:bodyPr wrap="none" lIns="92075" tIns="46038" rIns="92075" bIns="46038">
                <a:spAutoFit/>
              </a:bodyPr>
              <a:lstStyle/>
              <a:p>
                <a:pPr eaLnBrk="1" hangingPunct="1"/>
                <a:r>
                  <a:rPr lang="en-US" altLang="en-US" sz="2000" b="1">
                    <a:latin typeface="Cambria" panose="02040503050406030204" pitchFamily="18" charset="0"/>
                  </a:rPr>
                  <a:t>1.</a:t>
                </a:r>
              </a:p>
              <a:p>
                <a:pPr eaLnBrk="1" hangingPunct="1"/>
                <a:r>
                  <a:rPr lang="en-US" altLang="en-US" sz="2000" b="1">
                    <a:latin typeface="Cambria" panose="02040503050406030204" pitchFamily="18" charset="0"/>
                  </a:rPr>
                  <a:t>As early</a:t>
                </a:r>
              </a:p>
              <a:p>
                <a:pPr eaLnBrk="1" hangingPunct="1"/>
                <a:r>
                  <a:rPr lang="en-US" altLang="en-US" sz="2000" b="1">
                    <a:latin typeface="Cambria" panose="02040503050406030204" pitchFamily="18" charset="0"/>
                  </a:rPr>
                  <a:t>as NOW</a:t>
                </a:r>
                <a:endParaRPr lang="en-GB" altLang="en-US" sz="2000" b="1">
                  <a:latin typeface="Cambria" panose="02040503050406030204" pitchFamily="18" charset="0"/>
                </a:endParaRPr>
              </a:p>
            </p:txBody>
          </p:sp>
        </p:grpSp>
        <p:grpSp>
          <p:nvGrpSpPr>
            <p:cNvPr id="19" name="Group 159"/>
            <p:cNvGrpSpPr>
              <a:grpSpLocks/>
            </p:cNvGrpSpPr>
            <p:nvPr/>
          </p:nvGrpSpPr>
          <p:grpSpPr bwMode="auto">
            <a:xfrm>
              <a:off x="2514600" y="2860675"/>
              <a:ext cx="1752600" cy="3270250"/>
              <a:chOff x="1200" y="2138"/>
              <a:chExt cx="1104" cy="2060"/>
            </a:xfrm>
          </p:grpSpPr>
          <p:sp>
            <p:nvSpPr>
              <p:cNvPr id="27" name="Line 160"/>
              <p:cNvSpPr>
                <a:spLocks noChangeShapeType="1"/>
              </p:cNvSpPr>
              <p:nvPr/>
            </p:nvSpPr>
            <p:spPr bwMode="auto">
              <a:xfrm>
                <a:off x="1599" y="2138"/>
                <a:ext cx="0" cy="1008"/>
              </a:xfrm>
              <a:prstGeom prst="line">
                <a:avLst/>
              </a:prstGeom>
              <a:noFill/>
              <a:ln w="12700">
                <a:solidFill>
                  <a:schemeClr val="tx1"/>
                </a:solidFill>
                <a:round/>
                <a:headEnd type="none" w="sm" len="sm"/>
                <a:tailEnd type="none" w="sm" len="sm"/>
              </a:ln>
            </p:spPr>
            <p:txBody>
              <a:bodyPr/>
              <a:lstStyle/>
              <a:p>
                <a:endParaRPr lang="en-US">
                  <a:latin typeface="Cambria" panose="02040503050406030204" pitchFamily="18" charset="0"/>
                </a:endParaRPr>
              </a:p>
            </p:txBody>
          </p:sp>
          <p:sp>
            <p:nvSpPr>
              <p:cNvPr id="28" name="Rectangle 161"/>
              <p:cNvSpPr>
                <a:spLocks noChangeArrowheads="1"/>
              </p:cNvSpPr>
              <p:nvPr/>
            </p:nvSpPr>
            <p:spPr bwMode="auto">
              <a:xfrm>
                <a:off x="1200" y="2976"/>
                <a:ext cx="1104" cy="1222"/>
              </a:xfrm>
              <a:prstGeom prst="rect">
                <a:avLst/>
              </a:prstGeom>
              <a:noFill/>
              <a:ln w="9525">
                <a:noFill/>
                <a:miter lim="800000"/>
                <a:headEnd/>
                <a:tailEnd/>
              </a:ln>
            </p:spPr>
            <p:txBody>
              <a:bodyPr lIns="92075" tIns="46038" rIns="92075" bIns="46038">
                <a:spAutoFit/>
              </a:bodyPr>
              <a:lstStyle/>
              <a:p>
                <a:pPr eaLnBrk="1" hangingPunct="1"/>
                <a:r>
                  <a:rPr lang="en-US" altLang="en-US" sz="2000" b="1">
                    <a:latin typeface="Cambria" panose="02040503050406030204" pitchFamily="18" charset="0"/>
                  </a:rPr>
                  <a:t>2. </a:t>
                </a:r>
              </a:p>
              <a:p>
                <a:pPr eaLnBrk="1" hangingPunct="1"/>
                <a:r>
                  <a:rPr lang="en-US" altLang="en-US" sz="2000" b="1">
                    <a:latin typeface="Cambria" panose="02040503050406030204" pitchFamily="18" charset="0"/>
                  </a:rPr>
                  <a:t>LATER</a:t>
                </a:r>
                <a:r>
                  <a:rPr lang="en-GB" altLang="en-US" sz="2000" b="1">
                    <a:latin typeface="Cambria" panose="02040503050406030204" pitchFamily="18" charset="0"/>
                  </a:rPr>
                  <a:t>, </a:t>
                </a:r>
                <a:r>
                  <a:rPr lang="en-US" altLang="en-US" sz="2000" b="1">
                    <a:latin typeface="Cambria" panose="02040503050406030204" pitchFamily="18" charset="0"/>
                  </a:rPr>
                  <a:t>when we</a:t>
                </a:r>
                <a:r>
                  <a:rPr lang="en-GB" altLang="en-US" sz="2000" b="1">
                    <a:latin typeface="Cambria" panose="02040503050406030204" pitchFamily="18" charset="0"/>
                  </a:rPr>
                  <a:t> have more information ?</a:t>
                </a:r>
              </a:p>
            </p:txBody>
          </p:sp>
        </p:grpSp>
        <p:grpSp>
          <p:nvGrpSpPr>
            <p:cNvPr id="21" name="Group 162"/>
            <p:cNvGrpSpPr>
              <a:grpSpLocks/>
            </p:cNvGrpSpPr>
            <p:nvPr/>
          </p:nvGrpSpPr>
          <p:grpSpPr bwMode="auto">
            <a:xfrm>
              <a:off x="4876800" y="2286000"/>
              <a:ext cx="2514600" cy="3841750"/>
              <a:chOff x="3312" y="1440"/>
              <a:chExt cx="1584" cy="2420"/>
            </a:xfrm>
          </p:grpSpPr>
          <p:sp>
            <p:nvSpPr>
              <p:cNvPr id="25" name="Line 163"/>
              <p:cNvSpPr>
                <a:spLocks noChangeShapeType="1"/>
              </p:cNvSpPr>
              <p:nvPr/>
            </p:nvSpPr>
            <p:spPr bwMode="auto">
              <a:xfrm>
                <a:off x="4032" y="1440"/>
                <a:ext cx="0" cy="1440"/>
              </a:xfrm>
              <a:prstGeom prst="line">
                <a:avLst/>
              </a:prstGeom>
              <a:noFill/>
              <a:ln w="12700">
                <a:solidFill>
                  <a:schemeClr val="tx1"/>
                </a:solidFill>
                <a:round/>
                <a:headEnd type="none" w="sm" len="sm"/>
                <a:tailEnd type="none" w="sm" len="sm"/>
              </a:ln>
            </p:spPr>
            <p:txBody>
              <a:bodyPr/>
              <a:lstStyle/>
              <a:p>
                <a:endParaRPr lang="en-US">
                  <a:latin typeface="Cambria" panose="02040503050406030204" pitchFamily="18" charset="0"/>
                </a:endParaRPr>
              </a:p>
            </p:txBody>
          </p:sp>
          <p:sp>
            <p:nvSpPr>
              <p:cNvPr id="26" name="Rectangle 164"/>
              <p:cNvSpPr>
                <a:spLocks noChangeArrowheads="1"/>
              </p:cNvSpPr>
              <p:nvPr/>
            </p:nvSpPr>
            <p:spPr bwMode="auto">
              <a:xfrm>
                <a:off x="3312" y="2832"/>
                <a:ext cx="1584" cy="1028"/>
              </a:xfrm>
              <a:prstGeom prst="rect">
                <a:avLst/>
              </a:prstGeom>
              <a:noFill/>
              <a:ln w="9525">
                <a:noFill/>
                <a:miter lim="800000"/>
                <a:headEnd/>
                <a:tailEnd/>
              </a:ln>
            </p:spPr>
            <p:txBody>
              <a:bodyPr lIns="92075" tIns="46038" rIns="92075" bIns="46038">
                <a:spAutoFit/>
              </a:bodyPr>
              <a:lstStyle/>
              <a:p>
                <a:pPr eaLnBrk="1" hangingPunct="1"/>
                <a:r>
                  <a:rPr lang="en-US" altLang="en-US" sz="2000" b="1" dirty="0">
                    <a:latin typeface="Cambria" panose="02040503050406030204" pitchFamily="18" charset="0"/>
                  </a:rPr>
                  <a:t>3. </a:t>
                </a:r>
              </a:p>
              <a:p>
                <a:pPr eaLnBrk="1" hangingPunct="1"/>
                <a:r>
                  <a:rPr lang="en-US" altLang="en-US" sz="2000" b="1" dirty="0">
                    <a:latin typeface="Cambria" panose="02040503050406030204" pitchFamily="18" charset="0"/>
                  </a:rPr>
                  <a:t>JUST BEFORE </a:t>
                </a:r>
              </a:p>
              <a:p>
                <a:pPr eaLnBrk="1" hangingPunct="1"/>
                <a:r>
                  <a:rPr lang="en-GB" altLang="en-US" sz="2000" dirty="0">
                    <a:latin typeface="Cambria" panose="02040503050406030204" pitchFamily="18" charset="0"/>
                  </a:rPr>
                  <a:t>the event to maximise information ?</a:t>
                </a:r>
              </a:p>
            </p:txBody>
          </p:sp>
        </p:grpSp>
        <p:grpSp>
          <p:nvGrpSpPr>
            <p:cNvPr id="22" name="Group 165"/>
            <p:cNvGrpSpPr>
              <a:grpSpLocks/>
            </p:cNvGrpSpPr>
            <p:nvPr/>
          </p:nvGrpSpPr>
          <p:grpSpPr bwMode="auto">
            <a:xfrm>
              <a:off x="6705600" y="2133600"/>
              <a:ext cx="2133600" cy="4679950"/>
              <a:chOff x="4368" y="1536"/>
              <a:chExt cx="1344" cy="2948"/>
            </a:xfrm>
          </p:grpSpPr>
          <p:sp>
            <p:nvSpPr>
              <p:cNvPr id="23" name="Line 166"/>
              <p:cNvSpPr>
                <a:spLocks noChangeShapeType="1"/>
              </p:cNvSpPr>
              <p:nvPr/>
            </p:nvSpPr>
            <p:spPr bwMode="auto">
              <a:xfrm>
                <a:off x="5376" y="1536"/>
                <a:ext cx="0" cy="1920"/>
              </a:xfrm>
              <a:prstGeom prst="line">
                <a:avLst/>
              </a:prstGeom>
              <a:noFill/>
              <a:ln w="12700">
                <a:solidFill>
                  <a:schemeClr val="tx1"/>
                </a:solidFill>
                <a:round/>
                <a:headEnd type="none" w="sm" len="sm"/>
                <a:tailEnd type="none" w="sm" len="sm"/>
              </a:ln>
            </p:spPr>
            <p:txBody>
              <a:bodyPr/>
              <a:lstStyle/>
              <a:p>
                <a:endParaRPr lang="en-US">
                  <a:latin typeface="Cambria" panose="02040503050406030204" pitchFamily="18" charset="0"/>
                </a:endParaRPr>
              </a:p>
            </p:txBody>
          </p:sp>
          <p:sp>
            <p:nvSpPr>
              <p:cNvPr id="24" name="Rectangle 167"/>
              <p:cNvSpPr>
                <a:spLocks noChangeArrowheads="1"/>
              </p:cNvSpPr>
              <p:nvPr/>
            </p:nvSpPr>
            <p:spPr bwMode="auto">
              <a:xfrm>
                <a:off x="4368" y="3456"/>
                <a:ext cx="1344" cy="1028"/>
              </a:xfrm>
              <a:prstGeom prst="rect">
                <a:avLst/>
              </a:prstGeom>
              <a:noFill/>
              <a:ln w="9525">
                <a:noFill/>
                <a:miter lim="800000"/>
                <a:headEnd/>
                <a:tailEnd/>
              </a:ln>
            </p:spPr>
            <p:txBody>
              <a:bodyPr lIns="92075" tIns="46038" rIns="92075" bIns="46038">
                <a:spAutoFit/>
              </a:bodyPr>
              <a:lstStyle/>
              <a:p>
                <a:pPr algn="r" eaLnBrk="1" hangingPunct="1"/>
                <a:r>
                  <a:rPr lang="en-US" altLang="en-US" sz="2000" b="1">
                    <a:latin typeface="Cambria" panose="02040503050406030204" pitchFamily="18" charset="0"/>
                  </a:rPr>
                  <a:t>4.</a:t>
                </a:r>
              </a:p>
              <a:p>
                <a:pPr algn="r" eaLnBrk="1" hangingPunct="1"/>
                <a:r>
                  <a:rPr lang="en-US" altLang="en-US" sz="2000" b="1">
                    <a:latin typeface="Cambria" panose="02040503050406030204" pitchFamily="18" charset="0"/>
                  </a:rPr>
                  <a:t>RIGHT AFTER </a:t>
                </a:r>
                <a:r>
                  <a:rPr lang="en-GB" altLang="en-US" sz="2000" b="1">
                    <a:latin typeface="Cambria" panose="02040503050406030204" pitchFamily="18" charset="0"/>
                  </a:rPr>
                  <a:t>the exact damage is known</a:t>
                </a:r>
                <a:r>
                  <a:rPr lang="en-US" altLang="en-US" sz="2000" b="1">
                    <a:latin typeface="Cambria" panose="02040503050406030204" pitchFamily="18" charset="0"/>
                  </a:rPr>
                  <a:t>?</a:t>
                </a:r>
                <a:endParaRPr lang="en-GB" altLang="en-US" sz="2000" b="1">
                  <a:latin typeface="Cambria" panose="02040503050406030204" pitchFamily="18" charset="0"/>
                </a:endParaRPr>
              </a:p>
            </p:txBody>
          </p:sp>
        </p:grpSp>
      </p:grpSp>
    </p:spTree>
    <p:extLst>
      <p:ext uri="{BB962C8B-B14F-4D97-AF65-F5344CB8AC3E}">
        <p14:creationId xmlns:p14="http://schemas.microsoft.com/office/powerpoint/2010/main" val="283389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477108"/>
            <a:ext cx="12192000" cy="5380892"/>
          </a:xfrm>
        </p:spPr>
        <p:txBody>
          <a:bodyPr>
            <a:normAutofit/>
          </a:bodyPr>
          <a:lstStyle/>
          <a:p>
            <a:pPr marL="0" indent="0" algn="ctr">
              <a:buNone/>
            </a:pPr>
            <a:r>
              <a:rPr lang="en-US" sz="8000" i="1" dirty="0"/>
              <a:t>“It is better to plan when it is not needed, than not to have planned when it was necessary.”</a:t>
            </a:r>
          </a:p>
          <a:p>
            <a:endParaRPr lang="en-US" sz="8000" i="1" dirty="0"/>
          </a:p>
        </p:txBody>
      </p:sp>
      <p:sp>
        <p:nvSpPr>
          <p:cNvPr id="6" name="TextBox 5"/>
          <p:cNvSpPr txBox="1"/>
          <p:nvPr/>
        </p:nvSpPr>
        <p:spPr>
          <a:xfrm>
            <a:off x="76200" y="6581001"/>
            <a:ext cx="6019800" cy="276999"/>
          </a:xfrm>
          <a:prstGeom prst="rect">
            <a:avLst/>
          </a:prstGeom>
          <a:noFill/>
        </p:spPr>
        <p:txBody>
          <a:bodyPr wrap="square" rtlCol="0">
            <a:spAutoFit/>
          </a:bodyPr>
          <a:lstStyle/>
          <a:p>
            <a:r>
              <a:rPr lang="en-US" sz="1200" b="1" dirty="0">
                <a:latin typeface="Cambria" panose="02040503050406030204" pitchFamily="18" charset="0"/>
              </a:rPr>
              <a:t>Taken from OCD Presentation on Contingency Planning</a:t>
            </a:r>
          </a:p>
        </p:txBody>
      </p:sp>
      <p:sp>
        <p:nvSpPr>
          <p:cNvPr id="7" name="Content Placeholder 2"/>
          <p:cNvSpPr txBox="1">
            <a:spLocks/>
          </p:cNvSpPr>
          <p:nvPr/>
        </p:nvSpPr>
        <p:spPr>
          <a:xfrm>
            <a:off x="0" y="0"/>
            <a:ext cx="12192000" cy="6456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a:solidFill>
                  <a:schemeClr val="bg1"/>
                </a:solidFill>
                <a:latin typeface="Cambria" panose="02040503050406030204" pitchFamily="18" charset="0"/>
              </a:rPr>
              <a:t>WHEN DO WE DO CONTINGENCY PLANNING?</a:t>
            </a:r>
            <a:endParaRPr lang="en-US" sz="4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47117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1706"/>
            <a:ext cx="12192000" cy="1325563"/>
          </a:xfrm>
        </p:spPr>
        <p:txBody>
          <a:bodyPr>
            <a:noAutofit/>
          </a:bodyPr>
          <a:lstStyle/>
          <a:p>
            <a:pPr algn="ctr"/>
            <a:r>
              <a:rPr lang="en-US" sz="4000" b="1" dirty="0">
                <a:solidFill>
                  <a:schemeClr val="bg1"/>
                </a:solidFill>
                <a:latin typeface="Cambria" panose="02040503050406030204" pitchFamily="18" charset="0"/>
              </a:rPr>
              <a:t>WHERE TO APPLY CONTINGENCY PLANNING?</a:t>
            </a:r>
            <a:endParaRPr lang="en-US" sz="4000" dirty="0">
              <a:solidFill>
                <a:schemeClr val="bg1"/>
              </a:solidFill>
              <a:latin typeface="Cambria" panose="02040503050406030204" pitchFamily="18" charset="0"/>
            </a:endParaRPr>
          </a:p>
        </p:txBody>
      </p:sp>
      <p:sp>
        <p:nvSpPr>
          <p:cNvPr id="12" name="TextBox 11"/>
          <p:cNvSpPr txBox="1"/>
          <p:nvPr/>
        </p:nvSpPr>
        <p:spPr>
          <a:xfrm>
            <a:off x="76200" y="6538912"/>
            <a:ext cx="6019800" cy="276999"/>
          </a:xfrm>
          <a:prstGeom prst="rect">
            <a:avLst/>
          </a:prstGeom>
          <a:noFill/>
        </p:spPr>
        <p:txBody>
          <a:bodyPr wrap="square" rtlCol="0">
            <a:spAutoFit/>
          </a:bodyPr>
          <a:lstStyle/>
          <a:p>
            <a:r>
              <a:rPr lang="en-US" sz="1200" i="1" dirty="0">
                <a:solidFill>
                  <a:schemeClr val="bg1">
                    <a:lumMod val="50000"/>
                  </a:schemeClr>
                </a:solidFill>
              </a:rPr>
              <a:t>Taken from OCD Presentation on Contingency Planning</a:t>
            </a:r>
          </a:p>
        </p:txBody>
      </p:sp>
      <p:grpSp>
        <p:nvGrpSpPr>
          <p:cNvPr id="6" name="Group 5"/>
          <p:cNvGrpSpPr/>
          <p:nvPr/>
        </p:nvGrpSpPr>
        <p:grpSpPr>
          <a:xfrm>
            <a:off x="653644" y="752840"/>
            <a:ext cx="9709556" cy="5509200"/>
            <a:chOff x="746125" y="2057400"/>
            <a:chExt cx="7635875" cy="4332594"/>
          </a:xfrm>
        </p:grpSpPr>
        <p:sp>
          <p:nvSpPr>
            <p:cNvPr id="7" name="TextBox 3"/>
            <p:cNvSpPr txBox="1">
              <a:spLocks noChangeArrowheads="1"/>
            </p:cNvSpPr>
            <p:nvPr/>
          </p:nvSpPr>
          <p:spPr bwMode="auto">
            <a:xfrm>
              <a:off x="2438400" y="2057400"/>
              <a:ext cx="5943600" cy="4332594"/>
            </a:xfrm>
            <a:prstGeom prst="rect">
              <a:avLst/>
            </a:prstGeom>
            <a:noFill/>
            <a:ln w="9525">
              <a:noFill/>
              <a:miter lim="800000"/>
              <a:headEnd/>
              <a:tailEnd/>
            </a:ln>
          </p:spPr>
          <p:txBody>
            <a:bodyPr>
              <a:spAutoFit/>
            </a:bodyPr>
            <a:lstStyle/>
            <a:p>
              <a:pPr marL="457200" indent="-457200">
                <a:buFont typeface="Wingdings" pitchFamily="2" charset="2"/>
                <a:buChar char="ü"/>
              </a:pPr>
              <a:r>
                <a:rPr lang="en-PH" altLang="en-US" sz="4400" dirty="0"/>
                <a:t>Natural hazards</a:t>
              </a:r>
            </a:p>
            <a:p>
              <a:pPr marL="457200" indent="-457200">
                <a:buFont typeface="Wingdings" pitchFamily="2" charset="2"/>
                <a:buChar char="ü"/>
              </a:pPr>
              <a:r>
                <a:rPr lang="en-PH" altLang="en-US" sz="4400" dirty="0"/>
                <a:t>Human-induced hazards</a:t>
              </a:r>
            </a:p>
            <a:p>
              <a:pPr marL="457200" indent="-457200">
                <a:buFont typeface="Wingdings" pitchFamily="2" charset="2"/>
                <a:buChar char="ü"/>
              </a:pPr>
              <a:r>
                <a:rPr lang="en-PH" altLang="en-US" sz="4400" dirty="0"/>
                <a:t>Crises</a:t>
              </a:r>
            </a:p>
            <a:p>
              <a:pPr marL="457200" indent="-457200">
                <a:buFont typeface="Wingdings" pitchFamily="2" charset="2"/>
                <a:buChar char="ü"/>
              </a:pPr>
              <a:r>
                <a:rPr lang="en-PH" altLang="en-US" sz="4400" dirty="0"/>
                <a:t>Planned events</a:t>
              </a:r>
            </a:p>
            <a:p>
              <a:pPr marL="457200" indent="-457200">
                <a:buFont typeface="Wingdings" pitchFamily="2" charset="2"/>
                <a:buChar char="ü"/>
              </a:pPr>
              <a:r>
                <a:rPr lang="en-PH" altLang="en-US" sz="4400" dirty="0"/>
                <a:t>Sudden increase of displaced population</a:t>
              </a:r>
            </a:p>
            <a:p>
              <a:pPr marL="457200" indent="-457200">
                <a:buFont typeface="Wingdings" pitchFamily="2" charset="2"/>
                <a:buChar char="ü"/>
              </a:pPr>
              <a:r>
                <a:rPr lang="en-PH" altLang="en-US" sz="4400" dirty="0"/>
                <a:t>Sudden shortage of funding</a:t>
              </a:r>
            </a:p>
            <a:p>
              <a:pPr marL="457200" indent="-457200">
                <a:buFont typeface="Wingdings" pitchFamily="2" charset="2"/>
                <a:buChar char="ü"/>
              </a:pPr>
              <a:r>
                <a:rPr lang="en-PH" altLang="en-US" sz="4400" dirty="0"/>
                <a:t>Epidemic</a:t>
              </a:r>
            </a:p>
          </p:txBody>
        </p:sp>
        <p:pic>
          <p:nvPicPr>
            <p:cNvPr id="8" name="Picture 4" descr="DSC03988.JPG"/>
            <p:cNvPicPr>
              <a:picLocks noChangeAspect="1"/>
            </p:cNvPicPr>
            <p:nvPr/>
          </p:nvPicPr>
          <p:blipFill>
            <a:blip r:embed="rId3"/>
            <a:srcRect t="31746"/>
            <a:stretch>
              <a:fillRect/>
            </a:stretch>
          </p:blipFill>
          <p:spPr bwMode="auto">
            <a:xfrm>
              <a:off x="746125" y="5429250"/>
              <a:ext cx="1600200" cy="819150"/>
            </a:xfrm>
            <a:prstGeom prst="rect">
              <a:avLst/>
            </a:prstGeom>
            <a:noFill/>
            <a:ln w="9525">
              <a:noFill/>
              <a:miter lim="800000"/>
              <a:headEnd/>
              <a:tailEnd/>
            </a:ln>
          </p:spPr>
        </p:pic>
        <p:pic>
          <p:nvPicPr>
            <p:cNvPr id="9" name="Picture 2" descr="Typhoon Pedring batters Metro Manila"/>
            <p:cNvPicPr>
              <a:picLocks noChangeAspect="1" noChangeArrowheads="1"/>
            </p:cNvPicPr>
            <p:nvPr/>
          </p:nvPicPr>
          <p:blipFill>
            <a:blip r:embed="rId4"/>
            <a:srcRect t="17407" b="18767"/>
            <a:stretch>
              <a:fillRect/>
            </a:stretch>
          </p:blipFill>
          <p:spPr bwMode="auto">
            <a:xfrm>
              <a:off x="746125" y="3752850"/>
              <a:ext cx="1600200" cy="838200"/>
            </a:xfrm>
            <a:prstGeom prst="rect">
              <a:avLst/>
            </a:prstGeom>
            <a:noFill/>
            <a:ln w="9525">
              <a:noFill/>
              <a:miter lim="800000"/>
              <a:headEnd/>
              <a:tailEnd/>
            </a:ln>
          </p:spPr>
        </p:pic>
        <p:pic>
          <p:nvPicPr>
            <p:cNvPr id="10" name="Picture 4" descr="Image Detail"/>
            <p:cNvPicPr>
              <a:picLocks noChangeAspect="1" noChangeArrowheads="1"/>
            </p:cNvPicPr>
            <p:nvPr/>
          </p:nvPicPr>
          <p:blipFill>
            <a:blip r:embed="rId5"/>
            <a:srcRect r="4839" b="9103"/>
            <a:stretch>
              <a:fillRect/>
            </a:stretch>
          </p:blipFill>
          <p:spPr bwMode="auto">
            <a:xfrm>
              <a:off x="746125" y="4591050"/>
              <a:ext cx="1600200" cy="838200"/>
            </a:xfrm>
            <a:prstGeom prst="rect">
              <a:avLst/>
            </a:prstGeom>
            <a:noFill/>
            <a:ln w="9525">
              <a:noFill/>
              <a:miter lim="800000"/>
              <a:headEnd/>
              <a:tailEnd/>
            </a:ln>
          </p:spPr>
        </p:pic>
        <p:pic>
          <p:nvPicPr>
            <p:cNvPr id="11" name="Picture 8" descr="CCF08222012_00000.tif"/>
            <p:cNvPicPr>
              <a:picLocks noChangeAspect="1"/>
            </p:cNvPicPr>
            <p:nvPr/>
          </p:nvPicPr>
          <p:blipFill>
            <a:blip r:embed="rId6"/>
            <a:srcRect l="13651" t="19423" r="14635" b="27164"/>
            <a:stretch>
              <a:fillRect/>
            </a:stretch>
          </p:blipFill>
          <p:spPr bwMode="auto">
            <a:xfrm>
              <a:off x="746125" y="2076450"/>
              <a:ext cx="1600200" cy="838200"/>
            </a:xfrm>
            <a:prstGeom prst="rect">
              <a:avLst/>
            </a:prstGeom>
            <a:noFill/>
            <a:ln w="9525">
              <a:noFill/>
              <a:miter lim="800000"/>
              <a:headEnd/>
              <a:tailEnd/>
            </a:ln>
          </p:spPr>
        </p:pic>
        <p:pic>
          <p:nvPicPr>
            <p:cNvPr id="13" name="Picture 3" descr="hyatt"/>
            <p:cNvPicPr>
              <a:picLocks noChangeAspect="1" noChangeArrowheads="1"/>
            </p:cNvPicPr>
            <p:nvPr/>
          </p:nvPicPr>
          <p:blipFill>
            <a:blip r:embed="rId7"/>
            <a:srcRect l="12531" t="68477" r="50597"/>
            <a:stretch>
              <a:fillRect/>
            </a:stretch>
          </p:blipFill>
          <p:spPr bwMode="auto">
            <a:xfrm>
              <a:off x="746125" y="2914650"/>
              <a:ext cx="1616075" cy="838200"/>
            </a:xfrm>
            <a:prstGeom prst="rect">
              <a:avLst/>
            </a:prstGeom>
            <a:noFill/>
            <a:ln w="38100">
              <a:noFill/>
              <a:miter lim="800000"/>
              <a:headEnd/>
              <a:tailEnd/>
            </a:ln>
          </p:spPr>
        </p:pic>
      </p:grpSp>
    </p:spTree>
    <p:extLst>
      <p:ext uri="{BB962C8B-B14F-4D97-AF65-F5344CB8AC3E}">
        <p14:creationId xmlns:p14="http://schemas.microsoft.com/office/powerpoint/2010/main" val="405150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3235" y="2788260"/>
            <a:ext cx="10515600" cy="2852737"/>
          </a:xfrm>
        </p:spPr>
        <p:txBody>
          <a:bodyPr>
            <a:noAutofit/>
          </a:bodyPr>
          <a:lstStyle/>
          <a:p>
            <a:r>
              <a:rPr lang="en-US" sz="8000" b="1" dirty="0">
                <a:latin typeface="Cambria" panose="02040503050406030204" pitchFamily="18" charset="0"/>
              </a:rPr>
              <a:t>HOW TO DO CONTINGENCY PLANNING?</a:t>
            </a:r>
            <a:endParaRPr lang="en-PH" sz="8000" dirty="0"/>
          </a:p>
        </p:txBody>
      </p:sp>
    </p:spTree>
    <p:extLst>
      <p:ext uri="{BB962C8B-B14F-4D97-AF65-F5344CB8AC3E}">
        <p14:creationId xmlns:p14="http://schemas.microsoft.com/office/powerpoint/2010/main" val="363464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33046"/>
          </a:xfrm>
        </p:spPr>
        <p:txBody>
          <a:bodyPr>
            <a:noAutofit/>
          </a:bodyPr>
          <a:lstStyle/>
          <a:p>
            <a:pPr algn="ctr"/>
            <a:r>
              <a:rPr lang="en-US" b="1" dirty="0">
                <a:solidFill>
                  <a:schemeClr val="bg1"/>
                </a:solidFill>
                <a:latin typeface="Cambria" panose="02040503050406030204" pitchFamily="18" charset="0"/>
              </a:rPr>
              <a:t>OBJECTIVES</a:t>
            </a:r>
            <a:endParaRPr lang="en-US" sz="3200" dirty="0">
              <a:solidFill>
                <a:schemeClr val="bg1"/>
              </a:solidFill>
              <a:latin typeface="Cambria" panose="02040503050406030204" pitchFamily="18" charset="0"/>
            </a:endParaRPr>
          </a:p>
        </p:txBody>
      </p:sp>
      <p:sp>
        <p:nvSpPr>
          <p:cNvPr id="3" name="Content Placeholder 2"/>
          <p:cNvSpPr>
            <a:spLocks noGrp="1"/>
          </p:cNvSpPr>
          <p:nvPr>
            <p:ph idx="4294967295"/>
          </p:nvPr>
        </p:nvSpPr>
        <p:spPr>
          <a:xfrm>
            <a:off x="-1" y="633046"/>
            <a:ext cx="12027877" cy="6088429"/>
          </a:xfrm>
        </p:spPr>
        <p:txBody>
          <a:bodyPr>
            <a:noAutofit/>
          </a:bodyPr>
          <a:lstStyle/>
          <a:p>
            <a:pPr marL="0" indent="0">
              <a:buNone/>
            </a:pPr>
            <a:r>
              <a:rPr lang="en-US" sz="6000" b="1" dirty="0">
                <a:latin typeface="Cambria" panose="02040503050406030204" pitchFamily="18" charset="0"/>
              </a:rPr>
              <a:t>At the end of this module, participants are expected to:</a:t>
            </a:r>
          </a:p>
          <a:p>
            <a:pPr lvl="0"/>
            <a:r>
              <a:rPr lang="en-US" sz="5400" dirty="0">
                <a:latin typeface="Cambria" panose="02040503050406030204" pitchFamily="18" charset="0"/>
              </a:rPr>
              <a:t>To discuss the different steps in contingency planning for Basic Education</a:t>
            </a:r>
          </a:p>
          <a:p>
            <a:pPr lvl="0"/>
            <a:r>
              <a:rPr lang="en-US" sz="5400" dirty="0">
                <a:latin typeface="Cambria" panose="02040503050406030204" pitchFamily="18" charset="0"/>
              </a:rPr>
              <a:t>To draft a contingency plan for their respective schools</a:t>
            </a:r>
          </a:p>
          <a:p>
            <a:pPr lvl="0"/>
            <a:r>
              <a:rPr lang="en-US" sz="5400" dirty="0">
                <a:latin typeface="Cambria" panose="02040503050406030204" pitchFamily="18" charset="0"/>
              </a:rPr>
              <a:t>.</a:t>
            </a:r>
          </a:p>
        </p:txBody>
      </p:sp>
    </p:spTree>
    <p:extLst>
      <p:ext uri="{BB962C8B-B14F-4D97-AF65-F5344CB8AC3E}">
        <p14:creationId xmlns:p14="http://schemas.microsoft.com/office/powerpoint/2010/main" val="52805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1904994" y="1191357"/>
            <a:ext cx="2366389" cy="1323243"/>
          </a:xfrm>
          <a:custGeom>
            <a:avLst/>
            <a:gdLst>
              <a:gd name="connsiteX0" fmla="*/ 0 w 2997596"/>
              <a:gd name="connsiteY0" fmla="*/ 0 h 1878068"/>
              <a:gd name="connsiteX1" fmla="*/ 2997596 w 2997596"/>
              <a:gd name="connsiteY1" fmla="*/ 0 h 1878068"/>
              <a:gd name="connsiteX2" fmla="*/ 2997596 w 2997596"/>
              <a:gd name="connsiteY2" fmla="*/ 1878068 h 1878068"/>
              <a:gd name="connsiteX3" fmla="*/ 0 w 2997596"/>
              <a:gd name="connsiteY3" fmla="*/ 1878068 h 1878068"/>
              <a:gd name="connsiteX4" fmla="*/ 0 w 2997596"/>
              <a:gd name="connsiteY4" fmla="*/ 0 h 1878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7596" h="1878068">
                <a:moveTo>
                  <a:pt x="0" y="0"/>
                </a:moveTo>
                <a:lnTo>
                  <a:pt x="2997596" y="0"/>
                </a:lnTo>
                <a:lnTo>
                  <a:pt x="2997596" y="1878068"/>
                </a:lnTo>
                <a:lnTo>
                  <a:pt x="0" y="1878068"/>
                </a:lnTo>
                <a:lnTo>
                  <a:pt x="0" y="0"/>
                </a:lnTo>
                <a:close/>
              </a:path>
            </a:pathLst>
          </a:custGeom>
          <a:solidFill>
            <a:srgbClr val="C00000"/>
          </a:solidFill>
          <a:ln>
            <a:noFill/>
          </a:ln>
        </p:spPr>
        <p:style>
          <a:lnRef idx="2">
            <a:schemeClr val="dk1"/>
          </a:lnRef>
          <a:fillRef idx="1">
            <a:schemeClr val="lt1"/>
          </a:fillRef>
          <a:effectRef idx="0">
            <a:schemeClr val="dk1"/>
          </a:effectRef>
          <a:fontRef idx="minor">
            <a:schemeClr val="dk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b="1" dirty="0">
                <a:solidFill>
                  <a:schemeClr val="bg1"/>
                </a:solidFill>
                <a:latin typeface="Cambria" panose="02040503050406030204" pitchFamily="18" charset="0"/>
              </a:rPr>
              <a:t>A. Risk </a:t>
            </a:r>
            <a:r>
              <a:rPr lang="en-US" sz="2800" b="1" dirty="0">
                <a:solidFill>
                  <a:schemeClr val="bg1"/>
                </a:solidFill>
                <a:latin typeface="Cambria" panose="02040503050406030204" pitchFamily="18" charset="0"/>
              </a:rPr>
              <a:t>Assessment</a:t>
            </a:r>
          </a:p>
        </p:txBody>
      </p:sp>
      <p:sp>
        <p:nvSpPr>
          <p:cNvPr id="36" name="Freeform 35"/>
          <p:cNvSpPr/>
          <p:nvPr/>
        </p:nvSpPr>
        <p:spPr>
          <a:xfrm>
            <a:off x="5391151" y="1191357"/>
            <a:ext cx="2372281" cy="1323243"/>
          </a:xfrm>
          <a:custGeom>
            <a:avLst/>
            <a:gdLst>
              <a:gd name="connsiteX0" fmla="*/ 0 w 2372281"/>
              <a:gd name="connsiteY0" fmla="*/ 0 h 1247421"/>
              <a:gd name="connsiteX1" fmla="*/ 2372281 w 2372281"/>
              <a:gd name="connsiteY1" fmla="*/ 0 h 1247421"/>
              <a:gd name="connsiteX2" fmla="*/ 2372281 w 2372281"/>
              <a:gd name="connsiteY2" fmla="*/ 1247421 h 1247421"/>
              <a:gd name="connsiteX3" fmla="*/ 0 w 2372281"/>
              <a:gd name="connsiteY3" fmla="*/ 1247421 h 1247421"/>
              <a:gd name="connsiteX4" fmla="*/ 0 w 2372281"/>
              <a:gd name="connsiteY4" fmla="*/ 0 h 124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281" h="1247421">
                <a:moveTo>
                  <a:pt x="0" y="0"/>
                </a:moveTo>
                <a:lnTo>
                  <a:pt x="2372281" y="0"/>
                </a:lnTo>
                <a:lnTo>
                  <a:pt x="2372281" y="1247421"/>
                </a:lnTo>
                <a:lnTo>
                  <a:pt x="0" y="1247421"/>
                </a:lnTo>
                <a:lnTo>
                  <a:pt x="0" y="0"/>
                </a:lnTo>
                <a:close/>
              </a:path>
            </a:pathLst>
          </a:custGeom>
          <a:solidFill>
            <a:srgbClr val="FF0000"/>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800" b="1" dirty="0">
                <a:solidFill>
                  <a:schemeClr val="bg1"/>
                </a:solidFill>
                <a:latin typeface="Cambria" panose="02040503050406030204" pitchFamily="18" charset="0"/>
              </a:rPr>
              <a:t>A.1 </a:t>
            </a:r>
            <a:r>
              <a:rPr lang="en-US" sz="2400" b="1" dirty="0">
                <a:solidFill>
                  <a:schemeClr val="bg1"/>
                </a:solidFill>
                <a:latin typeface="Cambria" panose="02040503050406030204" pitchFamily="18" charset="0"/>
              </a:rPr>
              <a:t>Identification</a:t>
            </a:r>
            <a:r>
              <a:rPr lang="en-US" sz="2800" b="1" dirty="0">
                <a:solidFill>
                  <a:schemeClr val="bg1"/>
                </a:solidFill>
                <a:latin typeface="Cambria" panose="02040503050406030204" pitchFamily="18" charset="0"/>
              </a:rPr>
              <a:t> of Hazards</a:t>
            </a:r>
          </a:p>
        </p:txBody>
      </p:sp>
      <p:sp>
        <p:nvSpPr>
          <p:cNvPr id="37" name="Freeform 36"/>
          <p:cNvSpPr/>
          <p:nvPr/>
        </p:nvSpPr>
        <p:spPr>
          <a:xfrm>
            <a:off x="8852292" y="1191357"/>
            <a:ext cx="2212972" cy="1399065"/>
          </a:xfrm>
          <a:custGeom>
            <a:avLst/>
            <a:gdLst>
              <a:gd name="connsiteX0" fmla="*/ 0 w 2060572"/>
              <a:gd name="connsiteY0" fmla="*/ 0 h 1399065"/>
              <a:gd name="connsiteX1" fmla="*/ 2060572 w 2060572"/>
              <a:gd name="connsiteY1" fmla="*/ 0 h 1399065"/>
              <a:gd name="connsiteX2" fmla="*/ 2060572 w 2060572"/>
              <a:gd name="connsiteY2" fmla="*/ 1399065 h 1399065"/>
              <a:gd name="connsiteX3" fmla="*/ 0 w 2060572"/>
              <a:gd name="connsiteY3" fmla="*/ 1399065 h 1399065"/>
              <a:gd name="connsiteX4" fmla="*/ 0 w 2060572"/>
              <a:gd name="connsiteY4" fmla="*/ 0 h 139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572" h="1399065">
                <a:moveTo>
                  <a:pt x="0" y="0"/>
                </a:moveTo>
                <a:lnTo>
                  <a:pt x="2060572" y="0"/>
                </a:lnTo>
                <a:lnTo>
                  <a:pt x="2060572" y="1399065"/>
                </a:lnTo>
                <a:lnTo>
                  <a:pt x="0" y="1399065"/>
                </a:lnTo>
                <a:lnTo>
                  <a:pt x="0" y="0"/>
                </a:lnTo>
                <a:close/>
              </a:path>
            </a:pathLst>
          </a:custGeom>
          <a:solidFill>
            <a:srgbClr val="FFC000"/>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3200" b="1" dirty="0">
                <a:solidFill>
                  <a:schemeClr val="bg1"/>
                </a:solidFill>
                <a:latin typeface="Cambria" panose="02040503050406030204" pitchFamily="18" charset="0"/>
              </a:rPr>
              <a:t>A.2 Analysis of Impacts</a:t>
            </a:r>
          </a:p>
        </p:txBody>
      </p:sp>
      <p:sp>
        <p:nvSpPr>
          <p:cNvPr id="38" name="Freeform 37"/>
          <p:cNvSpPr/>
          <p:nvPr/>
        </p:nvSpPr>
        <p:spPr>
          <a:xfrm>
            <a:off x="8899136" y="2948643"/>
            <a:ext cx="2166128" cy="1623357"/>
          </a:xfrm>
          <a:custGeom>
            <a:avLst/>
            <a:gdLst>
              <a:gd name="connsiteX0" fmla="*/ 0 w 2166128"/>
              <a:gd name="connsiteY0" fmla="*/ 0 h 1025480"/>
              <a:gd name="connsiteX1" fmla="*/ 2166128 w 2166128"/>
              <a:gd name="connsiteY1" fmla="*/ 0 h 1025480"/>
              <a:gd name="connsiteX2" fmla="*/ 2166128 w 2166128"/>
              <a:gd name="connsiteY2" fmla="*/ 1025480 h 1025480"/>
              <a:gd name="connsiteX3" fmla="*/ 0 w 2166128"/>
              <a:gd name="connsiteY3" fmla="*/ 1025480 h 1025480"/>
              <a:gd name="connsiteX4" fmla="*/ 0 w 2166128"/>
              <a:gd name="connsiteY4" fmla="*/ 0 h 102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128" h="1025480">
                <a:moveTo>
                  <a:pt x="0" y="0"/>
                </a:moveTo>
                <a:lnTo>
                  <a:pt x="2166128" y="0"/>
                </a:lnTo>
                <a:lnTo>
                  <a:pt x="2166128" y="1025480"/>
                </a:lnTo>
                <a:lnTo>
                  <a:pt x="0" y="1025480"/>
                </a:lnTo>
                <a:lnTo>
                  <a:pt x="0" y="0"/>
                </a:lnTo>
                <a:close/>
              </a:path>
            </a:pathLst>
          </a:custGeom>
          <a:solidFill>
            <a:srgbClr val="FFFF00"/>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b="1" dirty="0">
                <a:solidFill>
                  <a:schemeClr val="tx1"/>
                </a:solidFill>
                <a:latin typeface="Cambria" panose="02040503050406030204" pitchFamily="18" charset="0"/>
              </a:rPr>
              <a:t>A.3 Prioritization</a:t>
            </a:r>
          </a:p>
        </p:txBody>
      </p:sp>
      <p:sp>
        <p:nvSpPr>
          <p:cNvPr id="39" name="Freeform 38"/>
          <p:cNvSpPr/>
          <p:nvPr/>
        </p:nvSpPr>
        <p:spPr>
          <a:xfrm>
            <a:off x="5486400" y="5029199"/>
            <a:ext cx="2174928" cy="1487981"/>
          </a:xfrm>
          <a:custGeom>
            <a:avLst/>
            <a:gdLst>
              <a:gd name="connsiteX0" fmla="*/ 0 w 2134725"/>
              <a:gd name="connsiteY0" fmla="*/ 0 h 1291032"/>
              <a:gd name="connsiteX1" fmla="*/ 2134725 w 2134725"/>
              <a:gd name="connsiteY1" fmla="*/ 0 h 1291032"/>
              <a:gd name="connsiteX2" fmla="*/ 2134725 w 2134725"/>
              <a:gd name="connsiteY2" fmla="*/ 1291032 h 1291032"/>
              <a:gd name="connsiteX3" fmla="*/ 0 w 2134725"/>
              <a:gd name="connsiteY3" fmla="*/ 1291032 h 1291032"/>
              <a:gd name="connsiteX4" fmla="*/ 0 w 2134725"/>
              <a:gd name="connsiteY4" fmla="*/ 0 h 129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725" h="1291032">
                <a:moveTo>
                  <a:pt x="0" y="0"/>
                </a:moveTo>
                <a:lnTo>
                  <a:pt x="2134725" y="0"/>
                </a:lnTo>
                <a:lnTo>
                  <a:pt x="2134725" y="1291032"/>
                </a:lnTo>
                <a:lnTo>
                  <a:pt x="0" y="1291032"/>
                </a:lnTo>
                <a:lnTo>
                  <a:pt x="0" y="0"/>
                </a:lnTo>
                <a:close/>
              </a:path>
            </a:pathLst>
          </a:custGeom>
          <a:solidFill>
            <a:srgbClr val="00B050"/>
          </a:solidFill>
          <a:ln>
            <a:noFill/>
          </a:ln>
        </p:spPr>
        <p:style>
          <a:lnRef idx="2">
            <a:schemeClr val="dk1"/>
          </a:lnRef>
          <a:fillRef idx="1">
            <a:schemeClr val="lt1"/>
          </a:fillRef>
          <a:effectRef idx="0">
            <a:schemeClr val="dk1"/>
          </a:effectRef>
          <a:fontRef idx="minor">
            <a:schemeClr val="dk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2200" b="1" dirty="0">
                <a:solidFill>
                  <a:schemeClr val="bg1"/>
                </a:solidFill>
                <a:latin typeface="Cambria" panose="02040503050406030204" pitchFamily="18" charset="0"/>
              </a:rPr>
              <a:t>B.2. Identification of Vulnerabilities/ Capacity Gaps</a:t>
            </a:r>
          </a:p>
        </p:txBody>
      </p:sp>
      <p:sp>
        <p:nvSpPr>
          <p:cNvPr id="40" name="Freeform 39"/>
          <p:cNvSpPr/>
          <p:nvPr/>
        </p:nvSpPr>
        <p:spPr>
          <a:xfrm>
            <a:off x="5486400" y="2948644"/>
            <a:ext cx="2174928" cy="1623356"/>
          </a:xfrm>
          <a:custGeom>
            <a:avLst/>
            <a:gdLst>
              <a:gd name="connsiteX0" fmla="*/ 0 w 2174928"/>
              <a:gd name="connsiteY0" fmla="*/ 0 h 1180593"/>
              <a:gd name="connsiteX1" fmla="*/ 2174928 w 2174928"/>
              <a:gd name="connsiteY1" fmla="*/ 0 h 1180593"/>
              <a:gd name="connsiteX2" fmla="*/ 2174928 w 2174928"/>
              <a:gd name="connsiteY2" fmla="*/ 1180593 h 1180593"/>
              <a:gd name="connsiteX3" fmla="*/ 0 w 2174928"/>
              <a:gd name="connsiteY3" fmla="*/ 1180593 h 1180593"/>
              <a:gd name="connsiteX4" fmla="*/ 0 w 2174928"/>
              <a:gd name="connsiteY4" fmla="*/ 0 h 1180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928" h="1180593">
                <a:moveTo>
                  <a:pt x="0" y="0"/>
                </a:moveTo>
                <a:lnTo>
                  <a:pt x="2174928" y="0"/>
                </a:lnTo>
                <a:lnTo>
                  <a:pt x="2174928" y="1180593"/>
                </a:lnTo>
                <a:lnTo>
                  <a:pt x="0" y="1180593"/>
                </a:lnTo>
                <a:lnTo>
                  <a:pt x="0" y="0"/>
                </a:lnTo>
                <a:close/>
              </a:path>
            </a:pathLst>
          </a:custGeom>
          <a:solidFill>
            <a:srgbClr val="92D050"/>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spcBef>
                <a:spcPct val="0"/>
              </a:spcBef>
            </a:pPr>
            <a:r>
              <a:rPr lang="en-US" sz="3200" b="1" dirty="0">
                <a:solidFill>
                  <a:schemeClr val="bg1"/>
                </a:solidFill>
                <a:latin typeface="Cambria" panose="02040503050406030204" pitchFamily="18" charset="0"/>
              </a:rPr>
              <a:t>B.1</a:t>
            </a:r>
          </a:p>
          <a:p>
            <a:pPr algn="ctr" defTabSz="1066800">
              <a:spcBef>
                <a:spcPct val="0"/>
              </a:spcBef>
            </a:pPr>
            <a:r>
              <a:rPr lang="en-US" sz="3200" b="1" dirty="0">
                <a:solidFill>
                  <a:schemeClr val="bg1"/>
                </a:solidFill>
                <a:latin typeface="Cambria" panose="02040503050406030204" pitchFamily="18" charset="0"/>
              </a:rPr>
              <a:t>Capacity Mapping</a:t>
            </a:r>
          </a:p>
        </p:txBody>
      </p:sp>
      <p:sp>
        <p:nvSpPr>
          <p:cNvPr id="41" name="Freeform 40"/>
          <p:cNvSpPr/>
          <p:nvPr/>
        </p:nvSpPr>
        <p:spPr>
          <a:xfrm>
            <a:off x="1904995" y="2970770"/>
            <a:ext cx="2404393" cy="1601231"/>
          </a:xfrm>
          <a:custGeom>
            <a:avLst/>
            <a:gdLst>
              <a:gd name="connsiteX0" fmla="*/ 0 w 3045737"/>
              <a:gd name="connsiteY0" fmla="*/ 0 h 1601231"/>
              <a:gd name="connsiteX1" fmla="*/ 3045737 w 3045737"/>
              <a:gd name="connsiteY1" fmla="*/ 0 h 1601231"/>
              <a:gd name="connsiteX2" fmla="*/ 3045737 w 3045737"/>
              <a:gd name="connsiteY2" fmla="*/ 1601231 h 1601231"/>
              <a:gd name="connsiteX3" fmla="*/ 0 w 3045737"/>
              <a:gd name="connsiteY3" fmla="*/ 1601231 h 1601231"/>
              <a:gd name="connsiteX4" fmla="*/ 0 w 3045737"/>
              <a:gd name="connsiteY4" fmla="*/ 0 h 1601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737" h="1601231">
                <a:moveTo>
                  <a:pt x="0" y="0"/>
                </a:moveTo>
                <a:lnTo>
                  <a:pt x="3045737" y="0"/>
                </a:lnTo>
                <a:lnTo>
                  <a:pt x="3045737" y="1601231"/>
                </a:lnTo>
                <a:lnTo>
                  <a:pt x="0" y="1601231"/>
                </a:lnTo>
                <a:lnTo>
                  <a:pt x="0" y="0"/>
                </a:lnTo>
                <a:close/>
              </a:path>
            </a:pathLst>
          </a:cu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3200" b="1" dirty="0">
                <a:solidFill>
                  <a:schemeClr val="bg1"/>
                </a:solidFill>
                <a:latin typeface="Cambria" panose="02040503050406030204" pitchFamily="18" charset="0"/>
              </a:rPr>
              <a:t>B. Response Capacity Mapping</a:t>
            </a:r>
          </a:p>
        </p:txBody>
      </p:sp>
      <p:sp>
        <p:nvSpPr>
          <p:cNvPr id="42" name="Freeform 41"/>
          <p:cNvSpPr/>
          <p:nvPr/>
        </p:nvSpPr>
        <p:spPr>
          <a:xfrm>
            <a:off x="1904994" y="5029201"/>
            <a:ext cx="2404359" cy="1487980"/>
          </a:xfrm>
          <a:custGeom>
            <a:avLst/>
            <a:gdLst>
              <a:gd name="connsiteX0" fmla="*/ 0 w 3045694"/>
              <a:gd name="connsiteY0" fmla="*/ 0 h 1564168"/>
              <a:gd name="connsiteX1" fmla="*/ 3045694 w 3045694"/>
              <a:gd name="connsiteY1" fmla="*/ 0 h 1564168"/>
              <a:gd name="connsiteX2" fmla="*/ 3045694 w 3045694"/>
              <a:gd name="connsiteY2" fmla="*/ 1564168 h 1564168"/>
              <a:gd name="connsiteX3" fmla="*/ 0 w 3045694"/>
              <a:gd name="connsiteY3" fmla="*/ 1564168 h 1564168"/>
              <a:gd name="connsiteX4" fmla="*/ 0 w 3045694"/>
              <a:gd name="connsiteY4" fmla="*/ 0 h 156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694" h="1564168">
                <a:moveTo>
                  <a:pt x="0" y="0"/>
                </a:moveTo>
                <a:lnTo>
                  <a:pt x="3045694" y="0"/>
                </a:lnTo>
                <a:lnTo>
                  <a:pt x="3045694" y="1564168"/>
                </a:lnTo>
                <a:lnTo>
                  <a:pt x="0" y="1564168"/>
                </a:lnTo>
                <a:lnTo>
                  <a:pt x="0" y="0"/>
                </a:lnTo>
                <a:close/>
              </a:path>
            </a:pathLst>
          </a:custGeom>
          <a:solidFill>
            <a:srgbClr val="0070C0"/>
          </a:solidFill>
          <a:ln>
            <a:noFill/>
          </a:ln>
        </p:spPr>
        <p:style>
          <a:lnRef idx="2">
            <a:schemeClr val="dk1"/>
          </a:lnRef>
          <a:fillRef idx="1">
            <a:schemeClr val="lt1"/>
          </a:fillRef>
          <a:effectRef idx="0">
            <a:schemeClr val="dk1"/>
          </a:effectRef>
          <a:fontRef idx="minor">
            <a:schemeClr val="dk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en-US" sz="2400" b="1" dirty="0">
                <a:solidFill>
                  <a:schemeClr val="bg1"/>
                </a:solidFill>
                <a:latin typeface="Cambria" panose="02040503050406030204" pitchFamily="18" charset="0"/>
              </a:rPr>
              <a:t>C. Developing, Strategies, Timeframe and Key Actors</a:t>
            </a:r>
          </a:p>
        </p:txBody>
      </p:sp>
      <p:sp>
        <p:nvSpPr>
          <p:cNvPr id="4" name="Slide Number Placeholder 3"/>
          <p:cNvSpPr>
            <a:spLocks noGrp="1"/>
          </p:cNvSpPr>
          <p:nvPr>
            <p:ph type="sldNum" sz="quarter" idx="12"/>
          </p:nvPr>
        </p:nvSpPr>
        <p:spPr/>
        <p:txBody>
          <a:bodyPr/>
          <a:lstStyle/>
          <a:p>
            <a:fld id="{40CEB23D-5D9C-424D-A4B8-74E3F10BC318}" type="slidenum">
              <a:rPr lang="fil-PH" smtClean="0"/>
              <a:pPr/>
              <a:t>20</a:t>
            </a:fld>
            <a:endParaRPr lang="fil-PH" dirty="0"/>
          </a:p>
        </p:txBody>
      </p:sp>
      <p:sp>
        <p:nvSpPr>
          <p:cNvPr id="5" name="Title 4"/>
          <p:cNvSpPr>
            <a:spLocks noGrp="1"/>
          </p:cNvSpPr>
          <p:nvPr>
            <p:ph type="title" idx="4294967295"/>
          </p:nvPr>
        </p:nvSpPr>
        <p:spPr>
          <a:xfrm>
            <a:off x="0" y="-126222"/>
            <a:ext cx="12192000" cy="936201"/>
          </a:xfrm>
        </p:spPr>
        <p:txBody>
          <a:bodyPr>
            <a:normAutofit/>
          </a:bodyPr>
          <a:lstStyle/>
          <a:p>
            <a:pPr algn="ctr"/>
            <a:r>
              <a:rPr lang="en-US" sz="4800" b="1" cap="all" dirty="0">
                <a:solidFill>
                  <a:schemeClr val="bg1"/>
                </a:solidFill>
                <a:latin typeface="Cambria" panose="02040503050406030204" pitchFamily="18" charset="0"/>
              </a:rPr>
              <a:t> Contingency Planning</a:t>
            </a:r>
          </a:p>
        </p:txBody>
      </p:sp>
      <p:cxnSp>
        <p:nvCxnSpPr>
          <p:cNvPr id="31" name="Straight Arrow Connector 30"/>
          <p:cNvCxnSpPr/>
          <p:nvPr/>
        </p:nvCxnSpPr>
        <p:spPr>
          <a:xfrm>
            <a:off x="3088188" y="2514600"/>
            <a:ext cx="0" cy="45720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088188" y="4572000"/>
            <a:ext cx="0" cy="45720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p:cNvCxnSpPr/>
          <p:nvPr/>
        </p:nvCxnSpPr>
        <p:spPr>
          <a:xfrm>
            <a:off x="4271383" y="1905000"/>
            <a:ext cx="111976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72400" y="1905000"/>
            <a:ext cx="107989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372600" y="2590422"/>
            <a:ext cx="0" cy="3464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09353" y="3771385"/>
            <a:ext cx="11770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53200" y="4572000"/>
            <a:ext cx="0" cy="5029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a:off x="4309354" y="5832157"/>
            <a:ext cx="1177047" cy="9328"/>
          </a:xfrm>
          <a:prstGeom prst="bentConnector3">
            <a:avLst>
              <a:gd name="adj1" fmla="val 50000"/>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7639124" y="3685442"/>
            <a:ext cx="1260013" cy="28469"/>
          </a:xfrm>
          <a:prstGeom prst="bentConnector3">
            <a:avLst>
              <a:gd name="adj1" fmla="val 50000"/>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12346" y="3771385"/>
            <a:ext cx="0" cy="2060772"/>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7661328" y="5841486"/>
            <a:ext cx="651018" cy="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4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heel(1)">
                                      <p:cBhvr>
                                        <p:cTn id="35" dur="20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anim calcmode="lin" valueType="num">
                                      <p:cBhvr>
                                        <p:cTn id="51" dur="2000" fill="hold"/>
                                        <p:tgtEl>
                                          <p:spTgt spid="11"/>
                                        </p:tgtEl>
                                        <p:attrNameLst>
                                          <p:attrName>ppt_w</p:attrName>
                                        </p:attrNameLst>
                                      </p:cBhvr>
                                      <p:tavLst>
                                        <p:tav tm="0" fmla="#ppt_w*sin(2.5*pi*$)">
                                          <p:val>
                                            <p:fltVal val="0"/>
                                          </p:val>
                                        </p:tav>
                                        <p:tav tm="100000">
                                          <p:val>
                                            <p:fltVal val="1"/>
                                          </p:val>
                                        </p:tav>
                                      </p:tavLst>
                                    </p:anim>
                                    <p:anim calcmode="lin" valueType="num">
                                      <p:cBhvr>
                                        <p:cTn id="52" dur="2000" fill="hold"/>
                                        <p:tgtEl>
                                          <p:spTgt spid="11"/>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2000"/>
                                        <p:tgtEl>
                                          <p:spTgt spid="40"/>
                                        </p:tgtEl>
                                      </p:cBhvr>
                                    </p:animEffect>
                                    <p:anim calcmode="lin" valueType="num">
                                      <p:cBhvr>
                                        <p:cTn id="56" dur="2000" fill="hold"/>
                                        <p:tgtEl>
                                          <p:spTgt spid="40"/>
                                        </p:tgtEl>
                                        <p:attrNameLst>
                                          <p:attrName>ppt_w</p:attrName>
                                        </p:attrNameLst>
                                      </p:cBhvr>
                                      <p:tavLst>
                                        <p:tav tm="0" fmla="#ppt_w*sin(2.5*pi*$)">
                                          <p:val>
                                            <p:fltVal val="0"/>
                                          </p:val>
                                        </p:tav>
                                        <p:tav tm="100000">
                                          <p:val>
                                            <p:fltVal val="1"/>
                                          </p:val>
                                        </p:tav>
                                      </p:tavLst>
                                    </p:anim>
                                    <p:anim calcmode="lin" valueType="num">
                                      <p:cBhvr>
                                        <p:cTn id="57"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randombar(horizontal)">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arn(inVertical)">
                                      <p:cBhvr>
                                        <p:cTn id="70" dur="500"/>
                                        <p:tgtEl>
                                          <p:spTgt spid="22"/>
                                        </p:tgtEl>
                                      </p:cBhvr>
                                    </p:animEffect>
                                  </p:childTnLst>
                                </p:cTn>
                              </p:par>
                              <p:par>
                                <p:cTn id="71" presetID="16" presetClass="entr" presetSubtype="21"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par>
                                <p:cTn id="74" presetID="16" presetClass="entr" presetSubtype="21"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arn(inVertical)">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down)">
                                      <p:cBhvr>
                                        <p:cTn id="81" dur="580">
                                          <p:stCondLst>
                                            <p:cond delay="0"/>
                                          </p:stCondLst>
                                        </p:cTn>
                                        <p:tgtEl>
                                          <p:spTgt spid="33"/>
                                        </p:tgtEl>
                                      </p:cBhvr>
                                    </p:animEffect>
                                    <p:anim calcmode="lin" valueType="num">
                                      <p:cBhvr>
                                        <p:cTn id="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87" dur="26">
                                          <p:stCondLst>
                                            <p:cond delay="650"/>
                                          </p:stCondLst>
                                        </p:cTn>
                                        <p:tgtEl>
                                          <p:spTgt spid="33"/>
                                        </p:tgtEl>
                                      </p:cBhvr>
                                      <p:to x="100000" y="60000"/>
                                    </p:animScale>
                                    <p:animScale>
                                      <p:cBhvr>
                                        <p:cTn id="88" dur="166" decel="50000">
                                          <p:stCondLst>
                                            <p:cond delay="676"/>
                                          </p:stCondLst>
                                        </p:cTn>
                                        <p:tgtEl>
                                          <p:spTgt spid="33"/>
                                        </p:tgtEl>
                                      </p:cBhvr>
                                      <p:to x="100000" y="100000"/>
                                    </p:animScale>
                                    <p:animScale>
                                      <p:cBhvr>
                                        <p:cTn id="89" dur="26">
                                          <p:stCondLst>
                                            <p:cond delay="1312"/>
                                          </p:stCondLst>
                                        </p:cTn>
                                        <p:tgtEl>
                                          <p:spTgt spid="33"/>
                                        </p:tgtEl>
                                      </p:cBhvr>
                                      <p:to x="100000" y="80000"/>
                                    </p:animScale>
                                    <p:animScale>
                                      <p:cBhvr>
                                        <p:cTn id="90" dur="166" decel="50000">
                                          <p:stCondLst>
                                            <p:cond delay="1338"/>
                                          </p:stCondLst>
                                        </p:cTn>
                                        <p:tgtEl>
                                          <p:spTgt spid="33"/>
                                        </p:tgtEl>
                                      </p:cBhvr>
                                      <p:to x="100000" y="100000"/>
                                    </p:animScale>
                                    <p:animScale>
                                      <p:cBhvr>
                                        <p:cTn id="91" dur="26">
                                          <p:stCondLst>
                                            <p:cond delay="1642"/>
                                          </p:stCondLst>
                                        </p:cTn>
                                        <p:tgtEl>
                                          <p:spTgt spid="33"/>
                                        </p:tgtEl>
                                      </p:cBhvr>
                                      <p:to x="100000" y="90000"/>
                                    </p:animScale>
                                    <p:animScale>
                                      <p:cBhvr>
                                        <p:cTn id="92" dur="166" decel="50000">
                                          <p:stCondLst>
                                            <p:cond delay="1668"/>
                                          </p:stCondLst>
                                        </p:cTn>
                                        <p:tgtEl>
                                          <p:spTgt spid="33"/>
                                        </p:tgtEl>
                                      </p:cBhvr>
                                      <p:to x="100000" y="100000"/>
                                    </p:animScale>
                                    <p:animScale>
                                      <p:cBhvr>
                                        <p:cTn id="93" dur="26">
                                          <p:stCondLst>
                                            <p:cond delay="1808"/>
                                          </p:stCondLst>
                                        </p:cTn>
                                        <p:tgtEl>
                                          <p:spTgt spid="33"/>
                                        </p:tgtEl>
                                      </p:cBhvr>
                                      <p:to x="100000" y="95000"/>
                                    </p:animScale>
                                    <p:animScale>
                                      <p:cBhvr>
                                        <p:cTn id="94" dur="166" decel="50000">
                                          <p:stCondLst>
                                            <p:cond delay="1834"/>
                                          </p:stCondLst>
                                        </p:cTn>
                                        <p:tgtEl>
                                          <p:spTgt spid="33"/>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80">
                                          <p:stCondLst>
                                            <p:cond delay="0"/>
                                          </p:stCondLst>
                                        </p:cTn>
                                        <p:tgtEl>
                                          <p:spTgt spid="42"/>
                                        </p:tgtEl>
                                      </p:cBhvr>
                                    </p:animEffect>
                                    <p:anim calcmode="lin" valueType="num">
                                      <p:cBhvr>
                                        <p:cTn id="9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03" dur="26">
                                          <p:stCondLst>
                                            <p:cond delay="650"/>
                                          </p:stCondLst>
                                        </p:cTn>
                                        <p:tgtEl>
                                          <p:spTgt spid="42"/>
                                        </p:tgtEl>
                                      </p:cBhvr>
                                      <p:to x="100000" y="60000"/>
                                    </p:animScale>
                                    <p:animScale>
                                      <p:cBhvr>
                                        <p:cTn id="104" dur="166" decel="50000">
                                          <p:stCondLst>
                                            <p:cond delay="676"/>
                                          </p:stCondLst>
                                        </p:cTn>
                                        <p:tgtEl>
                                          <p:spTgt spid="42"/>
                                        </p:tgtEl>
                                      </p:cBhvr>
                                      <p:to x="100000" y="100000"/>
                                    </p:animScale>
                                    <p:animScale>
                                      <p:cBhvr>
                                        <p:cTn id="105" dur="26">
                                          <p:stCondLst>
                                            <p:cond delay="1312"/>
                                          </p:stCondLst>
                                        </p:cTn>
                                        <p:tgtEl>
                                          <p:spTgt spid="42"/>
                                        </p:tgtEl>
                                      </p:cBhvr>
                                      <p:to x="100000" y="80000"/>
                                    </p:animScale>
                                    <p:animScale>
                                      <p:cBhvr>
                                        <p:cTn id="106" dur="166" decel="50000">
                                          <p:stCondLst>
                                            <p:cond delay="1338"/>
                                          </p:stCondLst>
                                        </p:cTn>
                                        <p:tgtEl>
                                          <p:spTgt spid="42"/>
                                        </p:tgtEl>
                                      </p:cBhvr>
                                      <p:to x="100000" y="100000"/>
                                    </p:animScale>
                                    <p:animScale>
                                      <p:cBhvr>
                                        <p:cTn id="107" dur="26">
                                          <p:stCondLst>
                                            <p:cond delay="1642"/>
                                          </p:stCondLst>
                                        </p:cTn>
                                        <p:tgtEl>
                                          <p:spTgt spid="42"/>
                                        </p:tgtEl>
                                      </p:cBhvr>
                                      <p:to x="100000" y="90000"/>
                                    </p:animScale>
                                    <p:animScale>
                                      <p:cBhvr>
                                        <p:cTn id="108" dur="166" decel="50000">
                                          <p:stCondLst>
                                            <p:cond delay="1668"/>
                                          </p:stCondLst>
                                        </p:cTn>
                                        <p:tgtEl>
                                          <p:spTgt spid="42"/>
                                        </p:tgtEl>
                                      </p:cBhvr>
                                      <p:to x="100000" y="100000"/>
                                    </p:animScale>
                                    <p:animScale>
                                      <p:cBhvr>
                                        <p:cTn id="109" dur="26">
                                          <p:stCondLst>
                                            <p:cond delay="1808"/>
                                          </p:stCondLst>
                                        </p:cTn>
                                        <p:tgtEl>
                                          <p:spTgt spid="42"/>
                                        </p:tgtEl>
                                      </p:cBhvr>
                                      <p:to x="100000" y="95000"/>
                                    </p:animScale>
                                    <p:animScale>
                                      <p:cBhvr>
                                        <p:cTn id="110" dur="166" decel="50000">
                                          <p:stCondLst>
                                            <p:cond delay="1834"/>
                                          </p:stCondLst>
                                        </p:cTn>
                                        <p:tgtEl>
                                          <p:spTgt spid="4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1000"/>
                                        <p:tgtEl>
                                          <p:spTgt spid="16"/>
                                        </p:tgtEl>
                                      </p:cBhvr>
                                    </p:animEffect>
                                    <p:anim calcmode="lin" valueType="num">
                                      <p:cBhvr>
                                        <p:cTn id="116" dur="1000" fill="hold"/>
                                        <p:tgtEl>
                                          <p:spTgt spid="16"/>
                                        </p:tgtEl>
                                        <p:attrNameLst>
                                          <p:attrName>ppt_x</p:attrName>
                                        </p:attrNameLst>
                                      </p:cBhvr>
                                      <p:tavLst>
                                        <p:tav tm="0">
                                          <p:val>
                                            <p:strVal val="#ppt_x"/>
                                          </p:val>
                                        </p:tav>
                                        <p:tav tm="100000">
                                          <p:val>
                                            <p:strVal val="#ppt_x"/>
                                          </p:val>
                                        </p:tav>
                                      </p:tavLst>
                                    </p:anim>
                                    <p:anim calcmode="lin" valueType="num">
                                      <p:cBhvr>
                                        <p:cTn id="1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EB23D-5D9C-424D-A4B8-74E3F10BC318}" type="slidenum">
              <a:rPr lang="fil-PH" smtClean="0"/>
              <a:pPr/>
              <a:t>21</a:t>
            </a:fld>
            <a:endParaRPr lang="fil-PH" dirty="0"/>
          </a:p>
        </p:txBody>
      </p:sp>
      <p:sp>
        <p:nvSpPr>
          <p:cNvPr id="2" name="Title 1"/>
          <p:cNvSpPr>
            <a:spLocks noGrp="1"/>
          </p:cNvSpPr>
          <p:nvPr>
            <p:ph type="title" idx="4294967295"/>
          </p:nvPr>
        </p:nvSpPr>
        <p:spPr>
          <a:xfrm>
            <a:off x="0" y="-375994"/>
            <a:ext cx="12192000" cy="1325563"/>
          </a:xfrm>
        </p:spPr>
        <p:txBody>
          <a:bodyPr>
            <a:normAutofit/>
          </a:bodyPr>
          <a:lstStyle/>
          <a:p>
            <a:pPr algn="ctr"/>
            <a:r>
              <a:rPr lang="en-US" sz="5400" b="1" dirty="0">
                <a:solidFill>
                  <a:schemeClr val="bg1"/>
                </a:solidFill>
                <a:latin typeface="Cambria" panose="02040503050406030204" pitchFamily="18" charset="0"/>
              </a:rPr>
              <a:t>KEY LEARNING</a:t>
            </a:r>
          </a:p>
        </p:txBody>
      </p:sp>
      <p:sp>
        <p:nvSpPr>
          <p:cNvPr id="3" name="Content Placeholder 2"/>
          <p:cNvSpPr>
            <a:spLocks noGrp="1"/>
          </p:cNvSpPr>
          <p:nvPr>
            <p:ph idx="4294967295"/>
          </p:nvPr>
        </p:nvSpPr>
        <p:spPr>
          <a:xfrm>
            <a:off x="0" y="971100"/>
            <a:ext cx="12192000" cy="6260123"/>
          </a:xfrm>
        </p:spPr>
        <p:txBody>
          <a:bodyPr>
            <a:noAutofit/>
          </a:bodyPr>
          <a:lstStyle/>
          <a:p>
            <a:pPr lvl="0"/>
            <a:r>
              <a:rPr lang="en-US" sz="3600" dirty="0">
                <a:latin typeface="Cambria" panose="02040503050406030204" pitchFamily="18" charset="0"/>
              </a:rPr>
              <a:t>Contingency planning is a process of </a:t>
            </a:r>
            <a:r>
              <a:rPr lang="en-US" sz="3600" b="1" dirty="0">
                <a:latin typeface="Cambria" panose="02040503050406030204" pitchFamily="18" charset="0"/>
              </a:rPr>
              <a:t>projecting scenario </a:t>
            </a:r>
            <a:r>
              <a:rPr lang="en-US" sz="3600" dirty="0">
                <a:latin typeface="Cambria" panose="02040503050406030204" pitchFamily="18" charset="0"/>
              </a:rPr>
              <a:t>of natural or human induced hazard and at the same time </a:t>
            </a:r>
            <a:r>
              <a:rPr lang="en-US" sz="3600" b="1" dirty="0">
                <a:latin typeface="Cambria" panose="02040503050406030204" pitchFamily="18" charset="0"/>
              </a:rPr>
              <a:t>delineating specific strategies </a:t>
            </a:r>
            <a:r>
              <a:rPr lang="en-US" sz="3600" dirty="0">
                <a:latin typeface="Cambria" panose="02040503050406030204" pitchFamily="18" charset="0"/>
              </a:rPr>
              <a:t>to address capacity gaps in relation to the identified hazard. It also involves </a:t>
            </a:r>
            <a:r>
              <a:rPr lang="en-US" sz="3600" b="1" dirty="0">
                <a:latin typeface="Cambria" panose="02040503050406030204" pitchFamily="18" charset="0"/>
              </a:rPr>
              <a:t>delineating specific roles </a:t>
            </a:r>
            <a:r>
              <a:rPr lang="en-US" sz="3600" dirty="0">
                <a:latin typeface="Cambria" panose="02040503050406030204" pitchFamily="18" charset="0"/>
              </a:rPr>
              <a:t>to key actors together with the timeframe. </a:t>
            </a:r>
          </a:p>
          <a:p>
            <a:pPr lvl="0"/>
            <a:r>
              <a:rPr lang="en-US" sz="3600" dirty="0">
                <a:latin typeface="Cambria" panose="02040503050406030204" pitchFamily="18" charset="0"/>
              </a:rPr>
              <a:t>Contingency planning is required in different international and national policies and it is embodied in </a:t>
            </a:r>
            <a:r>
              <a:rPr lang="en-US" sz="3600" b="1" dirty="0">
                <a:latin typeface="Cambria" panose="02040503050406030204" pitchFamily="18" charset="0"/>
              </a:rPr>
              <a:t>Preparedness</a:t>
            </a:r>
            <a:r>
              <a:rPr lang="en-US" sz="3600" dirty="0">
                <a:latin typeface="Cambria" panose="02040503050406030204" pitchFamily="18" charset="0"/>
              </a:rPr>
              <a:t>.</a:t>
            </a:r>
          </a:p>
        </p:txBody>
      </p:sp>
    </p:spTree>
    <p:extLst>
      <p:ext uri="{BB962C8B-B14F-4D97-AF65-F5344CB8AC3E}">
        <p14:creationId xmlns:p14="http://schemas.microsoft.com/office/powerpoint/2010/main" val="250783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EB23D-5D9C-424D-A4B8-74E3F10BC318}" type="slidenum">
              <a:rPr lang="fil-PH" smtClean="0"/>
              <a:pPr/>
              <a:t>22</a:t>
            </a:fld>
            <a:endParaRPr lang="fil-PH" dirty="0"/>
          </a:p>
        </p:txBody>
      </p:sp>
      <p:sp>
        <p:nvSpPr>
          <p:cNvPr id="2" name="Title 1"/>
          <p:cNvSpPr>
            <a:spLocks noGrp="1"/>
          </p:cNvSpPr>
          <p:nvPr>
            <p:ph type="title" idx="4294967295"/>
          </p:nvPr>
        </p:nvSpPr>
        <p:spPr>
          <a:xfrm>
            <a:off x="0" y="-375994"/>
            <a:ext cx="12192000" cy="1325563"/>
          </a:xfrm>
        </p:spPr>
        <p:txBody>
          <a:bodyPr>
            <a:normAutofit/>
          </a:bodyPr>
          <a:lstStyle/>
          <a:p>
            <a:pPr algn="ctr"/>
            <a:r>
              <a:rPr lang="en-US" sz="5400" b="1" dirty="0">
                <a:solidFill>
                  <a:schemeClr val="bg1"/>
                </a:solidFill>
                <a:latin typeface="Cambria" panose="02040503050406030204" pitchFamily="18" charset="0"/>
              </a:rPr>
              <a:t>KEY LEARNING</a:t>
            </a:r>
          </a:p>
        </p:txBody>
      </p:sp>
      <p:sp>
        <p:nvSpPr>
          <p:cNvPr id="3" name="Content Placeholder 2"/>
          <p:cNvSpPr>
            <a:spLocks noGrp="1"/>
          </p:cNvSpPr>
          <p:nvPr>
            <p:ph idx="4294967295"/>
          </p:nvPr>
        </p:nvSpPr>
        <p:spPr>
          <a:xfrm>
            <a:off x="0" y="1008424"/>
            <a:ext cx="12192000" cy="6260123"/>
          </a:xfrm>
        </p:spPr>
        <p:txBody>
          <a:bodyPr>
            <a:noAutofit/>
          </a:bodyPr>
          <a:lstStyle/>
          <a:p>
            <a:pPr lvl="0"/>
            <a:r>
              <a:rPr lang="en-US" sz="3600" dirty="0">
                <a:latin typeface="Cambria" panose="02040503050406030204" pitchFamily="18" charset="0"/>
              </a:rPr>
              <a:t>Contingency planning </a:t>
            </a:r>
            <a:r>
              <a:rPr lang="en-US" sz="3600" b="1" dirty="0">
                <a:latin typeface="Cambria" panose="02040503050406030204" pitchFamily="18" charset="0"/>
              </a:rPr>
              <a:t>must be done as early as we projected a specific event.</a:t>
            </a:r>
          </a:p>
          <a:p>
            <a:pPr lvl="0"/>
            <a:r>
              <a:rPr lang="en-US" sz="3600" dirty="0">
                <a:latin typeface="Cambria" panose="02040503050406030204" pitchFamily="18" charset="0"/>
              </a:rPr>
              <a:t>Contingency planning </a:t>
            </a:r>
            <a:r>
              <a:rPr lang="en-US" sz="3600" b="1" dirty="0">
                <a:latin typeface="Cambria" panose="02040503050406030204" pitchFamily="18" charset="0"/>
              </a:rPr>
              <a:t>must not rely on few or selected people </a:t>
            </a:r>
            <a:r>
              <a:rPr lang="en-US" sz="3600" dirty="0">
                <a:latin typeface="Cambria" panose="02040503050406030204" pitchFamily="18" charset="0"/>
              </a:rPr>
              <a:t>but with several people especially those required to work together in the event of an emergency.</a:t>
            </a:r>
          </a:p>
          <a:p>
            <a:pPr lvl="0"/>
            <a:r>
              <a:rPr lang="en-US" sz="3600" dirty="0">
                <a:latin typeface="Cambria" panose="02040503050406030204" pitchFamily="18" charset="0"/>
              </a:rPr>
              <a:t>It can be applied to different events and as preparation to natural and human induced hazards.</a:t>
            </a:r>
          </a:p>
          <a:p>
            <a:pPr lvl="0"/>
            <a:r>
              <a:rPr lang="en-US" sz="3600" dirty="0">
                <a:latin typeface="Cambria" panose="02040503050406030204" pitchFamily="18" charset="0"/>
              </a:rPr>
              <a:t>The different processes involved in contingency planning are risk assessment, response capacity mapping and developing strategies, timeframe and key actors.</a:t>
            </a:r>
          </a:p>
        </p:txBody>
      </p:sp>
    </p:spTree>
    <p:extLst>
      <p:ext uri="{BB962C8B-B14F-4D97-AF65-F5344CB8AC3E}">
        <p14:creationId xmlns:p14="http://schemas.microsoft.com/office/powerpoint/2010/main" val="335354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85336"/>
            <a:ext cx="12192000" cy="2646878"/>
          </a:xfrm>
          <a:prstGeom prst="rect">
            <a:avLst/>
          </a:prstGeom>
          <a:noFill/>
        </p:spPr>
        <p:txBody>
          <a:bodyPr wrap="square" rtlCol="0">
            <a:spAutoFit/>
          </a:bodyPr>
          <a:lstStyle/>
          <a:p>
            <a:pPr algn="ctr"/>
            <a:r>
              <a:rPr lang="en-PH" sz="16600" b="1" dirty="0">
                <a:latin typeface="Cambria" panose="02040503050406030204" pitchFamily="18" charset="0"/>
              </a:rPr>
              <a:t>Thank You!</a:t>
            </a:r>
          </a:p>
        </p:txBody>
      </p:sp>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spTree>
    <p:extLst>
      <p:ext uri="{BB962C8B-B14F-4D97-AF65-F5344CB8AC3E}">
        <p14:creationId xmlns:p14="http://schemas.microsoft.com/office/powerpoint/2010/main" val="36414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2506907"/>
            <a:ext cx="10515600" cy="2852737"/>
          </a:xfrm>
        </p:spPr>
        <p:txBody>
          <a:bodyPr>
            <a:noAutofit/>
          </a:bodyPr>
          <a:lstStyle/>
          <a:p>
            <a:r>
              <a:rPr lang="en-US" sz="8000" b="1" dirty="0">
                <a:latin typeface="Cambria" panose="02040503050406030204" pitchFamily="18" charset="0"/>
              </a:rPr>
              <a:t>WHAT IS CONTINGENCY PLANNING?</a:t>
            </a:r>
            <a:endParaRPr lang="en-PH" sz="8000" dirty="0"/>
          </a:p>
        </p:txBody>
      </p:sp>
    </p:spTree>
    <p:extLst>
      <p:ext uri="{BB962C8B-B14F-4D97-AF65-F5344CB8AC3E}">
        <p14:creationId xmlns:p14="http://schemas.microsoft.com/office/powerpoint/2010/main" val="55486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CEB23D-5D9C-424D-A4B8-74E3F10BC318}" type="slidenum">
              <a:rPr lang="fil-PH" smtClean="0"/>
              <a:pPr/>
              <a:t>4</a:t>
            </a:fld>
            <a:endParaRPr lang="fil-PH" dirty="0"/>
          </a:p>
        </p:txBody>
      </p:sp>
      <p:sp>
        <p:nvSpPr>
          <p:cNvPr id="2" name="Title 1"/>
          <p:cNvSpPr>
            <a:spLocks noGrp="1"/>
          </p:cNvSpPr>
          <p:nvPr>
            <p:ph type="title" idx="4294967295"/>
          </p:nvPr>
        </p:nvSpPr>
        <p:spPr>
          <a:xfrm>
            <a:off x="0" y="-338260"/>
            <a:ext cx="12192000" cy="1325563"/>
          </a:xfrm>
        </p:spPr>
        <p:txBody>
          <a:bodyPr>
            <a:noAutofit/>
          </a:bodyPr>
          <a:lstStyle/>
          <a:p>
            <a:pPr algn="ctr"/>
            <a:r>
              <a:rPr lang="en-US" b="1" dirty="0">
                <a:solidFill>
                  <a:schemeClr val="bg1"/>
                </a:solidFill>
                <a:latin typeface="Cambria" panose="02040503050406030204" pitchFamily="18" charset="0"/>
              </a:rPr>
              <a:t>DEFINITION OF CONTINGENCY PLANNING</a:t>
            </a:r>
            <a:endParaRPr lang="en-US" sz="3200" dirty="0">
              <a:solidFill>
                <a:schemeClr val="bg1"/>
              </a:solidFill>
              <a:latin typeface="Cambria" panose="02040503050406030204" pitchFamily="18" charset="0"/>
            </a:endParaRPr>
          </a:p>
        </p:txBody>
      </p:sp>
      <p:sp>
        <p:nvSpPr>
          <p:cNvPr id="3" name="Content Placeholder 2"/>
          <p:cNvSpPr>
            <a:spLocks noGrp="1"/>
          </p:cNvSpPr>
          <p:nvPr>
            <p:ph idx="4294967295"/>
          </p:nvPr>
        </p:nvSpPr>
        <p:spPr>
          <a:xfrm>
            <a:off x="0" y="644769"/>
            <a:ext cx="6435969" cy="6076706"/>
          </a:xfrm>
        </p:spPr>
        <p:txBody>
          <a:bodyPr anchor="ctr">
            <a:noAutofit/>
          </a:bodyPr>
          <a:lstStyle/>
          <a:p>
            <a:pPr marL="0" indent="0" algn="ctr">
              <a:buNone/>
              <a:defRPr/>
            </a:pPr>
            <a:r>
              <a:rPr lang="en-US" sz="3600" b="1" dirty="0">
                <a:latin typeface="Cambria" panose="02040503050406030204" pitchFamily="18" charset="0"/>
              </a:rPr>
              <a:t>Republic Act No. 10121:</a:t>
            </a:r>
          </a:p>
          <a:p>
            <a:pPr marL="0" indent="0" algn="ctr">
              <a:buNone/>
              <a:defRPr/>
            </a:pPr>
            <a:endParaRPr lang="en-US" sz="3600" dirty="0">
              <a:latin typeface="Cambria" panose="02040503050406030204" pitchFamily="18" charset="0"/>
            </a:endParaRPr>
          </a:p>
          <a:p>
            <a:pPr marL="0" indent="0" algn="ctr">
              <a:buNone/>
              <a:defRPr/>
            </a:pPr>
            <a:r>
              <a:rPr lang="en-US" sz="3600" i="1" dirty="0">
                <a:latin typeface="Cambria" panose="02040503050406030204" pitchFamily="18" charset="0"/>
              </a:rPr>
              <a:t>“A management </a:t>
            </a:r>
            <a:r>
              <a:rPr lang="en-US" sz="3600" b="1" i="1" dirty="0">
                <a:latin typeface="Cambria" panose="02040503050406030204" pitchFamily="18" charset="0"/>
              </a:rPr>
              <a:t>process</a:t>
            </a:r>
            <a:r>
              <a:rPr lang="en-US" sz="3600" i="1" dirty="0">
                <a:latin typeface="Cambria" panose="02040503050406030204" pitchFamily="18" charset="0"/>
              </a:rPr>
              <a:t> that analyzes specific </a:t>
            </a:r>
            <a:r>
              <a:rPr lang="en-US" sz="3600" b="1" i="1" dirty="0">
                <a:latin typeface="Cambria" panose="02040503050406030204" pitchFamily="18" charset="0"/>
              </a:rPr>
              <a:t>potential events </a:t>
            </a:r>
            <a:r>
              <a:rPr lang="en-US" sz="3600" i="1" dirty="0">
                <a:latin typeface="Cambria" panose="02040503050406030204" pitchFamily="18" charset="0"/>
              </a:rPr>
              <a:t>in a state of uncertainty and establishes response arrangements  </a:t>
            </a:r>
            <a:r>
              <a:rPr lang="en-US" altLang="en-US" sz="3600" b="1" i="1" dirty="0">
                <a:latin typeface="Cambria" panose="02040503050406030204" pitchFamily="18" charset="0"/>
              </a:rPr>
              <a:t>in advance</a:t>
            </a:r>
            <a:r>
              <a:rPr lang="en-US" altLang="en-US" sz="3600" i="1" dirty="0">
                <a:latin typeface="Cambria" panose="02040503050406030204" pitchFamily="18" charset="0"/>
              </a:rPr>
              <a:t> to enable timely, effective and </a:t>
            </a:r>
            <a:r>
              <a:rPr lang="en-US" altLang="en-US" sz="3600" b="1" i="1" dirty="0">
                <a:latin typeface="Cambria" panose="02040503050406030204" pitchFamily="18" charset="0"/>
              </a:rPr>
              <a:t>appropriate responses </a:t>
            </a:r>
            <a:r>
              <a:rPr lang="en-US" altLang="en-US" sz="3600" i="1" dirty="0">
                <a:latin typeface="Cambria" panose="02040503050406030204" pitchFamily="18" charset="0"/>
              </a:rPr>
              <a:t>to such events and situations.”</a:t>
            </a:r>
            <a:endParaRPr lang="en-US" sz="3600" i="1" dirty="0">
              <a:latin typeface="Cambria" panose="02040503050406030204" pitchFamily="18"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795333" y="1453661"/>
            <a:ext cx="6396667" cy="4284724"/>
          </a:xfrm>
          <a:prstGeom prst="rect">
            <a:avLst/>
          </a:prstGeom>
        </p:spPr>
      </p:pic>
    </p:spTree>
    <p:extLst>
      <p:ext uri="{BB962C8B-B14F-4D97-AF65-F5344CB8AC3E}">
        <p14:creationId xmlns:p14="http://schemas.microsoft.com/office/powerpoint/2010/main" val="36789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8260"/>
            <a:ext cx="12192000" cy="1325563"/>
          </a:xfrm>
        </p:spPr>
        <p:txBody>
          <a:bodyPr>
            <a:noAutofit/>
          </a:bodyPr>
          <a:lstStyle/>
          <a:p>
            <a:pPr algn="ctr"/>
            <a:r>
              <a:rPr lang="en-US" b="1" dirty="0">
                <a:solidFill>
                  <a:schemeClr val="bg1"/>
                </a:solidFill>
                <a:latin typeface="Cambria" panose="02040503050406030204" pitchFamily="18" charset="0"/>
              </a:rPr>
              <a:t>DEFINITION OF CONTINGENCY PLANNING</a:t>
            </a:r>
            <a:endParaRPr lang="en-US" sz="3200" dirty="0">
              <a:solidFill>
                <a:schemeClr val="bg1"/>
              </a:solidFill>
              <a:latin typeface="Cambria" panose="02040503050406030204" pitchFamily="18" charset="0"/>
            </a:endParaRPr>
          </a:p>
        </p:txBody>
      </p:sp>
      <p:sp>
        <p:nvSpPr>
          <p:cNvPr id="3" name="Content Placeholder 2"/>
          <p:cNvSpPr>
            <a:spLocks noGrp="1"/>
          </p:cNvSpPr>
          <p:nvPr>
            <p:ph idx="4294967295"/>
          </p:nvPr>
        </p:nvSpPr>
        <p:spPr>
          <a:xfrm>
            <a:off x="0" y="644769"/>
            <a:ext cx="6435969" cy="6076706"/>
          </a:xfrm>
        </p:spPr>
        <p:txBody>
          <a:bodyPr anchor="ctr">
            <a:noAutofit/>
          </a:bodyPr>
          <a:lstStyle/>
          <a:p>
            <a:pPr marL="0" indent="0" algn="ctr">
              <a:buNone/>
              <a:defRPr/>
            </a:pPr>
            <a:r>
              <a:rPr lang="en-US" dirty="0">
                <a:latin typeface="Cambria" panose="02040503050406030204" pitchFamily="18" charset="0"/>
              </a:rPr>
              <a:t>IFRC Contingency Planning Guide 2012:</a:t>
            </a:r>
          </a:p>
          <a:p>
            <a:pPr marL="0" indent="0" algn="ctr">
              <a:buNone/>
              <a:defRPr/>
            </a:pPr>
            <a:endParaRPr lang="en-US" dirty="0">
              <a:latin typeface="Cambria" panose="02040503050406030204" pitchFamily="18" charset="0"/>
            </a:endParaRPr>
          </a:p>
          <a:p>
            <a:pPr marL="0" indent="0" algn="ctr">
              <a:buNone/>
              <a:defRPr/>
            </a:pPr>
            <a:r>
              <a:rPr lang="en-US" dirty="0">
                <a:latin typeface="Cambria" panose="02040503050406030204" pitchFamily="18" charset="0"/>
              </a:rPr>
              <a:t>“</a:t>
            </a:r>
            <a:r>
              <a:rPr lang="en-US" i="1" dirty="0">
                <a:latin typeface="Cambria" panose="02040503050406030204" pitchFamily="18" charset="0"/>
              </a:rPr>
              <a:t>Aims to </a:t>
            </a:r>
            <a:r>
              <a:rPr lang="en-US" b="1" i="1" dirty="0">
                <a:latin typeface="Cambria" panose="02040503050406030204" pitchFamily="18" charset="0"/>
              </a:rPr>
              <a:t>prepare an organization to respond well </a:t>
            </a:r>
            <a:r>
              <a:rPr lang="en-US" i="1" dirty="0">
                <a:latin typeface="Cambria" panose="02040503050406030204" pitchFamily="18" charset="0"/>
              </a:rPr>
              <a:t>to an emergency and its potential humanitarian impact. It involves </a:t>
            </a:r>
            <a:r>
              <a:rPr lang="en-US" b="1" i="1" dirty="0">
                <a:latin typeface="Cambria" panose="02040503050406030204" pitchFamily="18" charset="0"/>
              </a:rPr>
              <a:t>anticipating a specific hazard</a:t>
            </a:r>
            <a:r>
              <a:rPr lang="en-US" i="1" dirty="0">
                <a:latin typeface="Cambria" panose="02040503050406030204" pitchFamily="18" charset="0"/>
              </a:rPr>
              <a:t> based on specific events or known risks at local, national, regional or even global levels (e.g., earthquakes, floods or disease outbreaks), and </a:t>
            </a:r>
            <a:r>
              <a:rPr lang="en-US" b="1" i="1" dirty="0">
                <a:latin typeface="Cambria" panose="02040503050406030204" pitchFamily="18" charset="0"/>
              </a:rPr>
              <a:t>establishing operational procedures for response</a:t>
            </a:r>
            <a:r>
              <a:rPr lang="en-US" i="1" dirty="0">
                <a:latin typeface="Cambria" panose="02040503050406030204" pitchFamily="18" charset="0"/>
              </a:rPr>
              <a:t>, based on expected resource requirements and capacity</a:t>
            </a:r>
            <a:r>
              <a:rPr lang="en-US" dirty="0">
                <a:latin typeface="Cambria" panose="02040503050406030204" pitchFamily="18" charset="0"/>
              </a:rPr>
              <a:t>”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795333" y="1453661"/>
            <a:ext cx="6396667" cy="4284724"/>
          </a:xfrm>
          <a:prstGeom prst="rect">
            <a:avLst/>
          </a:prstGeom>
        </p:spPr>
      </p:pic>
    </p:spTree>
    <p:extLst>
      <p:ext uri="{BB962C8B-B14F-4D97-AF65-F5344CB8AC3E}">
        <p14:creationId xmlns:p14="http://schemas.microsoft.com/office/powerpoint/2010/main" val="297076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4271"/>
            <a:ext cx="12192000" cy="1325563"/>
          </a:xfrm>
        </p:spPr>
        <p:txBody>
          <a:bodyPr>
            <a:noAutofit/>
          </a:bodyPr>
          <a:lstStyle/>
          <a:p>
            <a:pPr algn="ctr"/>
            <a:r>
              <a:rPr lang="en-US" sz="4800" b="1" dirty="0">
                <a:solidFill>
                  <a:schemeClr val="bg1"/>
                </a:solidFill>
                <a:latin typeface="Cambria" panose="02040503050406030204" pitchFamily="18" charset="0"/>
              </a:rPr>
              <a:t>CONTINGENCY PLAN</a:t>
            </a:r>
            <a:endParaRPr lang="en-US" sz="3600" dirty="0">
              <a:solidFill>
                <a:schemeClr val="bg1"/>
              </a:solidFill>
              <a:latin typeface="Cambria" panose="02040503050406030204" pitchFamily="18" charset="0"/>
            </a:endParaRPr>
          </a:p>
        </p:txBody>
      </p:sp>
      <p:sp>
        <p:nvSpPr>
          <p:cNvPr id="3" name="Content Placeholder 2"/>
          <p:cNvSpPr>
            <a:spLocks noGrp="1"/>
          </p:cNvSpPr>
          <p:nvPr>
            <p:ph idx="4294967295"/>
          </p:nvPr>
        </p:nvSpPr>
        <p:spPr>
          <a:xfrm>
            <a:off x="6248400" y="685371"/>
            <a:ext cx="5943600" cy="6041537"/>
          </a:xfrm>
        </p:spPr>
        <p:txBody>
          <a:bodyPr>
            <a:noAutofit/>
          </a:bodyPr>
          <a:lstStyle/>
          <a:p>
            <a:pPr marL="0" indent="0">
              <a:buNone/>
              <a:defRPr/>
            </a:pPr>
            <a:r>
              <a:rPr lang="en-US" sz="3800" dirty="0">
                <a:latin typeface="Cambria" panose="02040503050406030204" pitchFamily="18" charset="0"/>
              </a:rPr>
              <a:t>Salient Features:</a:t>
            </a:r>
          </a:p>
          <a:p>
            <a:pPr>
              <a:defRPr/>
            </a:pPr>
            <a:r>
              <a:rPr lang="en-US" sz="3800" dirty="0">
                <a:latin typeface="Cambria" panose="02040503050406030204" pitchFamily="18" charset="0"/>
              </a:rPr>
              <a:t>Hazard-specific;</a:t>
            </a:r>
          </a:p>
          <a:p>
            <a:pPr>
              <a:defRPr/>
            </a:pPr>
            <a:r>
              <a:rPr lang="en-US" sz="3800" dirty="0">
                <a:latin typeface="Cambria" panose="02040503050406030204" pitchFamily="18" charset="0"/>
              </a:rPr>
              <a:t>Flexible, revisited, and updated annually;</a:t>
            </a:r>
          </a:p>
          <a:p>
            <a:pPr>
              <a:defRPr/>
            </a:pPr>
            <a:r>
              <a:rPr lang="en-US" sz="3800" dirty="0">
                <a:latin typeface="Cambria" panose="02040503050406030204" pitchFamily="18" charset="0"/>
              </a:rPr>
              <a:t>Preparedness plan turns into response actions which include alternative course of actions to address the gaps</a:t>
            </a:r>
          </a:p>
        </p:txBody>
      </p:sp>
      <p:pic>
        <p:nvPicPr>
          <p:cNvPr id="4" name="Picture 3"/>
          <p:cNvPicPr>
            <a:picLocks noChangeAspect="1"/>
          </p:cNvPicPr>
          <p:nvPr/>
        </p:nvPicPr>
        <p:blipFill>
          <a:blip r:embed="rId3"/>
          <a:stretch>
            <a:fillRect/>
          </a:stretch>
        </p:blipFill>
        <p:spPr>
          <a:xfrm>
            <a:off x="0" y="1010304"/>
            <a:ext cx="6196478" cy="5391669"/>
          </a:xfrm>
          <a:prstGeom prst="rect">
            <a:avLst/>
          </a:prstGeom>
        </p:spPr>
      </p:pic>
    </p:spTree>
    <p:extLst>
      <p:ext uri="{BB962C8B-B14F-4D97-AF65-F5344CB8AC3E}">
        <p14:creationId xmlns:p14="http://schemas.microsoft.com/office/powerpoint/2010/main" val="373517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2506907"/>
            <a:ext cx="10515600" cy="2852737"/>
          </a:xfrm>
        </p:spPr>
        <p:txBody>
          <a:bodyPr>
            <a:noAutofit/>
          </a:bodyPr>
          <a:lstStyle/>
          <a:p>
            <a:r>
              <a:rPr lang="en-US" sz="8000" b="1" dirty="0">
                <a:latin typeface="Cambria" panose="02040503050406030204" pitchFamily="18" charset="0"/>
              </a:rPr>
              <a:t>WHY CONTINGENCY PLANNING?</a:t>
            </a:r>
            <a:endParaRPr lang="en-PH" sz="8000" dirty="0"/>
          </a:p>
        </p:txBody>
      </p:sp>
    </p:spTree>
    <p:extLst>
      <p:ext uri="{BB962C8B-B14F-4D97-AF65-F5344CB8AC3E}">
        <p14:creationId xmlns:p14="http://schemas.microsoft.com/office/powerpoint/2010/main" val="152021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12192000" cy="6248400"/>
          </a:xfrm>
        </p:spPr>
        <p:txBody>
          <a:bodyPr anchor="ctr">
            <a:noAutofit/>
          </a:bodyPr>
          <a:lstStyle/>
          <a:p>
            <a:pPr marL="0" indent="0" algn="ctr">
              <a:buNone/>
              <a:defRPr/>
            </a:pPr>
            <a:r>
              <a:rPr lang="en-US" sz="6600" b="1" dirty="0">
                <a:latin typeface="Cambria" panose="02040503050406030204" pitchFamily="18" charset="0"/>
              </a:rPr>
              <a:t>CONTINGENCY PLANNING </a:t>
            </a:r>
            <a:r>
              <a:rPr lang="en-US" sz="6600" dirty="0">
                <a:latin typeface="Cambria" panose="02040503050406030204" pitchFamily="18" charset="0"/>
              </a:rPr>
              <a:t>is our commitment to the Sendai Framework for Disaster Risk Reduction (SFDRR) 2015 - 2030</a:t>
            </a:r>
          </a:p>
        </p:txBody>
      </p:sp>
      <p:sp>
        <p:nvSpPr>
          <p:cNvPr id="5" name="Content Placeholder 2"/>
          <p:cNvSpPr txBox="1">
            <a:spLocks/>
          </p:cNvSpPr>
          <p:nvPr/>
        </p:nvSpPr>
        <p:spPr>
          <a:xfrm>
            <a:off x="0" y="0"/>
            <a:ext cx="12192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latin typeface="Cambria" panose="02040503050406030204" pitchFamily="18" charset="0"/>
              </a:rPr>
              <a:t>WHY CONTINGENCY PLANNING?</a:t>
            </a:r>
          </a:p>
        </p:txBody>
      </p:sp>
    </p:spTree>
    <p:extLst>
      <p:ext uri="{BB962C8B-B14F-4D97-AF65-F5344CB8AC3E}">
        <p14:creationId xmlns:p14="http://schemas.microsoft.com/office/powerpoint/2010/main" val="350289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6494585" cy="6248400"/>
          </a:xfrm>
        </p:spPr>
        <p:txBody>
          <a:bodyPr>
            <a:noAutofit/>
          </a:bodyPr>
          <a:lstStyle/>
          <a:p>
            <a:pPr marL="0" indent="0" algn="ctr">
              <a:buNone/>
              <a:defRPr/>
            </a:pPr>
            <a:r>
              <a:rPr lang="en-US" sz="3600" dirty="0">
                <a:latin typeface="Cambria" panose="02040503050406030204" pitchFamily="18" charset="0"/>
              </a:rPr>
              <a:t>CP is required by RA 10121</a:t>
            </a:r>
          </a:p>
          <a:p>
            <a:pPr marL="0" indent="0" algn="ctr">
              <a:buNone/>
              <a:defRPr/>
            </a:pPr>
            <a:r>
              <a:rPr lang="en-US" sz="3600" b="1" dirty="0">
                <a:latin typeface="Cambria" panose="02040503050406030204" pitchFamily="18" charset="0"/>
              </a:rPr>
              <a:t>Rule 6, Section 4 (3), Implementing Rules and Regulations (IRR) :</a:t>
            </a:r>
          </a:p>
          <a:p>
            <a:pPr marL="0" indent="0" algn="ctr">
              <a:buNone/>
              <a:defRPr/>
            </a:pPr>
            <a:r>
              <a:rPr lang="en-US" sz="3600" i="1" dirty="0">
                <a:latin typeface="Cambria" panose="02040503050406030204" pitchFamily="18" charset="0"/>
              </a:rPr>
              <a:t>“The Provincial, City and Municipal DRRMOs or BDRRMCs, in coordination with concerned national agencies and instrumentalities, shall facilitate and support risk assessments and </a:t>
            </a:r>
            <a:r>
              <a:rPr lang="en-US" sz="3600" b="1" i="1" u="sng" dirty="0">
                <a:solidFill>
                  <a:srgbClr val="FF0000"/>
                </a:solidFill>
                <a:latin typeface="Cambria" panose="02040503050406030204" pitchFamily="18" charset="0"/>
              </a:rPr>
              <a:t>contingency planning </a:t>
            </a:r>
            <a:r>
              <a:rPr lang="en-US" sz="3600" i="1" dirty="0">
                <a:latin typeface="Cambria" panose="02040503050406030204" pitchFamily="18" charset="0"/>
              </a:rPr>
              <a:t>activities at the local level.”</a:t>
            </a:r>
            <a:endParaRPr lang="en-US" sz="3600" dirty="0">
              <a:latin typeface="Cambria" panose="02040503050406030204" pitchFamily="18" charset="0"/>
            </a:endParaRPr>
          </a:p>
          <a:p>
            <a:pPr marL="0" indent="0" algn="ctr">
              <a:buNone/>
              <a:defRPr/>
            </a:pPr>
            <a:endParaRPr lang="en-US" sz="3600" dirty="0">
              <a:latin typeface="Cambria" panose="02040503050406030204" pitchFamily="18" charset="0"/>
            </a:endParaRPr>
          </a:p>
        </p:txBody>
      </p:sp>
      <p:sp>
        <p:nvSpPr>
          <p:cNvPr id="5" name="Content Placeholder 2"/>
          <p:cNvSpPr txBox="1">
            <a:spLocks/>
          </p:cNvSpPr>
          <p:nvPr/>
        </p:nvSpPr>
        <p:spPr>
          <a:xfrm>
            <a:off x="0" y="0"/>
            <a:ext cx="12192000"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solidFill>
                  <a:schemeClr val="bg1"/>
                </a:solidFill>
                <a:latin typeface="Cambria" panose="02040503050406030204" pitchFamily="18" charset="0"/>
              </a:rPr>
              <a:t>WHY CONTINGENCY PLANNING?</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936010" y="1591438"/>
            <a:ext cx="6396667" cy="4284724"/>
          </a:xfrm>
          <a:prstGeom prst="rect">
            <a:avLst/>
          </a:prstGeom>
        </p:spPr>
      </p:pic>
    </p:spTree>
    <p:extLst>
      <p:ext uri="{BB962C8B-B14F-4D97-AF65-F5344CB8AC3E}">
        <p14:creationId xmlns:p14="http://schemas.microsoft.com/office/powerpoint/2010/main" val="816600803"/>
      </p:ext>
    </p:extLst>
  </p:cSld>
  <p:clrMapOvr>
    <a:masterClrMapping/>
  </p:clrMapOvr>
</p:sld>
</file>

<file path=ppt/theme/theme1.xml><?xml version="1.0" encoding="utf-8"?>
<a:theme xmlns:a="http://schemas.openxmlformats.org/drawingml/2006/main" name="Blue Theme_1.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Sample 1.2.1.pptx" id="{9EF37B95-A74F-4D81-AA8F-94DEAB471F7E}" vid="{2BABD706-0EC5-44A7-A871-A6CC0C4E2F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Theme_1.2.1</Template>
  <TotalTime>3135</TotalTime>
  <Words>3681</Words>
  <Application>Microsoft Office PowerPoint</Application>
  <PresentationFormat>Widescreen</PresentationFormat>
  <Paragraphs>260</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Bookman Old Style</vt:lpstr>
      <vt:lpstr>Calibri</vt:lpstr>
      <vt:lpstr>Calibri Light</vt:lpstr>
      <vt:lpstr>Cambria</vt:lpstr>
      <vt:lpstr>Wingdings</vt:lpstr>
      <vt:lpstr>Blue Theme_1.2.1</vt:lpstr>
      <vt:lpstr>Contingency Planning for Basic Education</vt:lpstr>
      <vt:lpstr>OBJECTIVES</vt:lpstr>
      <vt:lpstr>WHAT IS CONTINGENCY PLANNING?</vt:lpstr>
      <vt:lpstr>DEFINITION OF CONTINGENCY PLANNING</vt:lpstr>
      <vt:lpstr>DEFINITION OF CONTINGENCY PLANNING</vt:lpstr>
      <vt:lpstr>CONTINGENCY PLAN</vt:lpstr>
      <vt:lpstr>WHY CONTINGENCY PLANNING?</vt:lpstr>
      <vt:lpstr>PowerPoint Presentation</vt:lpstr>
      <vt:lpstr>PowerPoint Presentation</vt:lpstr>
      <vt:lpstr>PowerPoint Presentation</vt:lpstr>
      <vt:lpstr>PowerPoint Presentation</vt:lpstr>
      <vt:lpstr>WHO ARE INVOLVED IN CONTINGENCY PLANNING?</vt:lpstr>
      <vt:lpstr>ACTORS IN CP PROCESS</vt:lpstr>
      <vt:lpstr>PowerPoint Presentation</vt:lpstr>
      <vt:lpstr>WHEN DO WE DO CONTINGENCY PLANNING?</vt:lpstr>
      <vt:lpstr>PowerPoint Presentation</vt:lpstr>
      <vt:lpstr>PowerPoint Presentation</vt:lpstr>
      <vt:lpstr>WHERE TO APPLY CONTINGENCY PLANNING?</vt:lpstr>
      <vt:lpstr>HOW TO DO CONTINGENCY PLANNING?</vt:lpstr>
      <vt:lpstr> Contingency Planning</vt:lpstr>
      <vt:lpstr>KEY LEARNING</vt:lpstr>
      <vt:lpstr>KEY LEARNING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Batangas City</dc:title>
  <dc:creator>asus</dc:creator>
  <cp:lastModifiedBy>SGOD Pete</cp:lastModifiedBy>
  <cp:revision>108</cp:revision>
  <dcterms:created xsi:type="dcterms:W3CDTF">2017-04-10T02:46:12Z</dcterms:created>
  <dcterms:modified xsi:type="dcterms:W3CDTF">2020-08-19T14:41:24Z</dcterms:modified>
</cp:coreProperties>
</file>